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0"/>
  </p:notesMasterIdLst>
  <p:handoutMasterIdLst>
    <p:handoutMasterId r:id="rId31"/>
  </p:handoutMasterIdLst>
  <p:sldIdLst>
    <p:sldId id="1621" r:id="rId2"/>
    <p:sldId id="1712" r:id="rId3"/>
    <p:sldId id="1638" r:id="rId4"/>
    <p:sldId id="1713" r:id="rId5"/>
    <p:sldId id="1639" r:id="rId6"/>
    <p:sldId id="1640" r:id="rId7"/>
    <p:sldId id="1641" r:id="rId8"/>
    <p:sldId id="1642" r:id="rId9"/>
    <p:sldId id="1643" r:id="rId10"/>
    <p:sldId id="1646" r:id="rId11"/>
    <p:sldId id="1648" r:id="rId12"/>
    <p:sldId id="1647" r:id="rId13"/>
    <p:sldId id="1649" r:id="rId14"/>
    <p:sldId id="1650" r:id="rId15"/>
    <p:sldId id="1652" r:id="rId16"/>
    <p:sldId id="1657" r:id="rId17"/>
    <p:sldId id="1651" r:id="rId18"/>
    <p:sldId id="1653" r:id="rId19"/>
    <p:sldId id="1656" r:id="rId20"/>
    <p:sldId id="1672" r:id="rId21"/>
    <p:sldId id="256" r:id="rId22"/>
    <p:sldId id="1716" r:id="rId23"/>
    <p:sldId id="1714" r:id="rId24"/>
    <p:sldId id="1719" r:id="rId25"/>
    <p:sldId id="1720" r:id="rId26"/>
    <p:sldId id="1721" r:id="rId27"/>
    <p:sldId id="1722" r:id="rId28"/>
    <p:sldId id="1723" r:id="rId29"/>
  </p:sldIdLst>
  <p:sldSz cx="12192000" cy="6858000"/>
  <p:notesSz cx="7010400" cy="92360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4161C"/>
    <a:srgbClr val="C70FCB"/>
    <a:srgbClr val="F5A5A7"/>
    <a:srgbClr val="FFFFFF"/>
    <a:srgbClr val="AA0F1F"/>
    <a:srgbClr val="66FFFF"/>
    <a:srgbClr val="DDDDDD"/>
    <a:srgbClr val="66669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96" autoAdjust="0"/>
    <p:restoredTop sz="86816" autoAdjust="0"/>
  </p:normalViewPr>
  <p:slideViewPr>
    <p:cSldViewPr>
      <p:cViewPr varScale="1">
        <p:scale>
          <a:sx n="89" d="100"/>
          <a:sy n="89" d="100"/>
        </p:scale>
        <p:origin x="144" y="96"/>
      </p:cViewPr>
      <p:guideLst>
        <p:guide orient="horz" pos="2160"/>
        <p:guide pos="32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60128" cy="6012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73100" y="1"/>
            <a:ext cx="3037300" cy="46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1"/>
            <a:ext cx="3037300" cy="46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973100" y="8775075"/>
            <a:ext cx="3037300" cy="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775075"/>
            <a:ext cx="3037300" cy="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fld id="{929F7DCF-1CF4-49CE-B951-509FE09F94DB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129388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73100" y="1"/>
            <a:ext cx="3037300" cy="46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1"/>
            <a:ext cx="3037300" cy="46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5450" y="692150"/>
            <a:ext cx="615950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81" y="4386735"/>
            <a:ext cx="5142039" cy="415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/>
              <a:t>לחץ כדי לערוך סגנונות טקסט של תבנית בסיס</a:t>
            </a:r>
            <a:endParaRPr lang="en-US" noProof="0"/>
          </a:p>
          <a:p>
            <a:pPr lvl="1"/>
            <a:r>
              <a:rPr lang="he-IL" noProof="0"/>
              <a:t>רמה שנייה</a:t>
            </a:r>
            <a:endParaRPr lang="en-US" noProof="0"/>
          </a:p>
          <a:p>
            <a:pPr lvl="2"/>
            <a:r>
              <a:rPr lang="he-IL" noProof="0"/>
              <a:t>רמה שלישית</a:t>
            </a:r>
            <a:endParaRPr lang="en-US" noProof="0"/>
          </a:p>
          <a:p>
            <a:pPr lvl="3"/>
            <a:r>
              <a:rPr lang="he-IL" noProof="0"/>
              <a:t>רמה רביעית</a:t>
            </a:r>
            <a:endParaRPr lang="en-US" noProof="0"/>
          </a:p>
          <a:p>
            <a:pPr lvl="4"/>
            <a:r>
              <a:rPr lang="he-IL" noProof="0"/>
              <a:t>רמה חמישית</a:t>
            </a:r>
            <a:endParaRPr lang="en-US" noProof="0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973100" y="8775075"/>
            <a:ext cx="3037300" cy="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8775075"/>
            <a:ext cx="3037300" cy="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fld id="{70D373F9-5E95-47F7-B5FE-E214BC4AE96D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925058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6C0D8DC-F5FA-4521-BEDA-25FE691EE2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BE01DEC1-16AD-41D3-8D33-E644B01FCA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108865EA-DAB4-4B63-A4F8-FB25DB50B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7550" indent="-276225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4900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7813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90725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79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51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23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95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5E8DCD-5B93-4C2B-806C-FB969D8FA78C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781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6C0D8DC-F5FA-4521-BEDA-25FE691EE2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BE01DEC1-16AD-41D3-8D33-E644B01FCA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108865EA-DAB4-4B63-A4F8-FB25DB50B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7550" indent="-276225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4900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7813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90725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79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51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23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95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5E8DCD-5B93-4C2B-806C-FB969D8FA78C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51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6C0D8DC-F5FA-4521-BEDA-25FE691EE2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BE01DEC1-16AD-41D3-8D33-E644B01FCA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108865EA-DAB4-4B63-A4F8-FB25DB50B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7550" indent="-276225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4900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7813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90725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79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51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23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95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5E8DCD-5B93-4C2B-806C-FB969D8FA78C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903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6C0D8DC-F5FA-4521-BEDA-25FE691EE2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BE01DEC1-16AD-41D3-8D33-E644B01FCA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108865EA-DAB4-4B63-A4F8-FB25DB50B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7550" indent="-276225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4900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7813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90725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79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51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23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95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5E8DCD-5B93-4C2B-806C-FB969D8FA78C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96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6C0D8DC-F5FA-4521-BEDA-25FE691EE2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BE01DEC1-16AD-41D3-8D33-E644B01FCA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108865EA-DAB4-4B63-A4F8-FB25DB50B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7550" indent="-276225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4900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7813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90725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79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51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23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95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5E8DCD-5B93-4C2B-806C-FB969D8FA78C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741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6C0D8DC-F5FA-4521-BEDA-25FE691EE2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BE01DEC1-16AD-41D3-8D33-E644B01FCA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108865EA-DAB4-4B63-A4F8-FB25DB50B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7550" indent="-276225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4900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7813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90725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79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51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23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95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5E8DCD-5B93-4C2B-806C-FB969D8FA78C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65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6C0D8DC-F5FA-4521-BEDA-25FE691EE2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BE01DEC1-16AD-41D3-8D33-E644B01FCA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108865EA-DAB4-4B63-A4F8-FB25DB50B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7550" indent="-276225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4900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7813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90725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79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51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23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95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5E8DCD-5B93-4C2B-806C-FB969D8FA78C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993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6C0D8DC-F5FA-4521-BEDA-25FE691EE2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BE01DEC1-16AD-41D3-8D33-E644B01FCA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108865EA-DAB4-4B63-A4F8-FB25DB50B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7550" indent="-276225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4900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7813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90725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79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51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23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95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5E8DCD-5B93-4C2B-806C-FB969D8FA78C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973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6C0D8DC-F5FA-4521-BEDA-25FE691EE2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BE01DEC1-16AD-41D3-8D33-E644B01FCA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108865EA-DAB4-4B63-A4F8-FB25DB50B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7550" indent="-276225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4900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7813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90725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79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51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23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95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5E8DCD-5B93-4C2B-806C-FB969D8FA78C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98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6C0D8DC-F5FA-4521-BEDA-25FE691EE2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BE01DEC1-16AD-41D3-8D33-E644B01FCA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108865EA-DAB4-4B63-A4F8-FB25DB50B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7550" indent="-276225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4900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7813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90725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79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51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23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95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5E8DCD-5B93-4C2B-806C-FB969D8FA78C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7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6C0D8DC-F5FA-4521-BEDA-25FE691EE2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BE01DEC1-16AD-41D3-8D33-E644B01FCA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108865EA-DAB4-4B63-A4F8-FB25DB50B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7550" indent="-276225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4900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7813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90725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79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51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23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95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5E8DCD-5B93-4C2B-806C-FB969D8FA78C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878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6C0D8DC-F5FA-4521-BEDA-25FE691EE2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BE01DEC1-16AD-41D3-8D33-E644B01FCA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108865EA-DAB4-4B63-A4F8-FB25DB50B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7550" indent="-276225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4900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7813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90725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79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51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23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95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5E8DCD-5B93-4C2B-806C-FB969D8FA78C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781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6C0D8DC-F5FA-4521-BEDA-25FE691EE2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BE01DEC1-16AD-41D3-8D33-E644B01FCA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108865EA-DAB4-4B63-A4F8-FB25DB50B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7550" indent="-276225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4900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7813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90725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79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51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23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95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5E8DCD-5B93-4C2B-806C-FB969D8FA78C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3570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6C0D8DC-F5FA-4521-BEDA-25FE691EE2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BE01DEC1-16AD-41D3-8D33-E644B01FCA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108865EA-DAB4-4B63-A4F8-FB25DB50B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7550" indent="-276225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4900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7813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90725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79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51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23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95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5E8DCD-5B93-4C2B-806C-FB969D8FA78C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63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6C0D8DC-F5FA-4521-BEDA-25FE691EE2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BE01DEC1-16AD-41D3-8D33-E644B01FCA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108865EA-DAB4-4B63-A4F8-FB25DB50B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7550" indent="-276225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4900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7813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90725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79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51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23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95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5E8DCD-5B93-4C2B-806C-FB969D8FA78C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248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6C0D8DC-F5FA-4521-BEDA-25FE691EE2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BE01DEC1-16AD-41D3-8D33-E644B01FCA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108865EA-DAB4-4B63-A4F8-FB25DB50B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7550" indent="-276225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4900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7813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90725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79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51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23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95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5E8DCD-5B93-4C2B-806C-FB969D8FA78C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87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6C0D8DC-F5FA-4521-BEDA-25FE691EE2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BE01DEC1-16AD-41D3-8D33-E644B01FCA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108865EA-DAB4-4B63-A4F8-FB25DB50B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7550" indent="-276225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4900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7813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90725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79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51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23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95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5E8DCD-5B93-4C2B-806C-FB969D8FA78C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310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6C0D8DC-F5FA-4521-BEDA-25FE691EE2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BE01DEC1-16AD-41D3-8D33-E644B01FCA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108865EA-DAB4-4B63-A4F8-FB25DB50B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7550" indent="-276225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4900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7813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90725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79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51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23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95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5E8DCD-5B93-4C2B-806C-FB969D8FA78C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30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6C0D8DC-F5FA-4521-BEDA-25FE691EE2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BE01DEC1-16AD-41D3-8D33-E644B01FCA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108865EA-DAB4-4B63-A4F8-FB25DB50B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7550" indent="-276225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4900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7813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90725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79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51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23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95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5E8DCD-5B93-4C2B-806C-FB969D8FA78C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337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6C0D8DC-F5FA-4521-BEDA-25FE691EE2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BE01DEC1-16AD-41D3-8D33-E644B01FCA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108865EA-DAB4-4B63-A4F8-FB25DB50B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7550" indent="-276225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4900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7813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90725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79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51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23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95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5E8DCD-5B93-4C2B-806C-FB969D8FA78C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05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6C0D8DC-F5FA-4521-BEDA-25FE691EE2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BE01DEC1-16AD-41D3-8D33-E644B01FCA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108865EA-DAB4-4B63-A4F8-FB25DB50B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7550" indent="-276225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4900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7813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90725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79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51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23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95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5E8DCD-5B93-4C2B-806C-FB969D8FA78C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4500" b="1">
                <a:solidFill>
                  <a:srgbClr val="C00000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C00000"/>
              </a:buClr>
              <a:buSzPct val="110000"/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94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471552"/>
            <a:ext cx="11473200" cy="4705413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110000"/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60363" y="1008000"/>
            <a:ext cx="11472863" cy="4635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342900" indent="0">
              <a:buFontTx/>
              <a:buNone/>
              <a:defRPr sz="1500">
                <a:latin typeface="+mj-lt"/>
              </a:defRPr>
            </a:lvl2pPr>
            <a:lvl3pPr marL="685800" indent="0">
              <a:buFontTx/>
              <a:buNone/>
              <a:defRPr sz="1500">
                <a:latin typeface="+mj-lt"/>
              </a:defRPr>
            </a:lvl3pPr>
            <a:lvl4pPr marL="1028700" indent="0">
              <a:buFontTx/>
              <a:buNone/>
              <a:defRPr sz="1500">
                <a:latin typeface="+mj-lt"/>
              </a:defRPr>
            </a:lvl4pPr>
            <a:lvl5pPr marL="1371600" indent="0">
              <a:buFontTx/>
              <a:buNone/>
              <a:defRPr sz="1500"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60000" y="2"/>
            <a:ext cx="11473200" cy="70202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523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1331912"/>
          </a:xfrm>
        </p:spPr>
        <p:txBody>
          <a:bodyPr/>
          <a:lstStyle>
            <a:lvl1pPr>
              <a:defRPr sz="2250">
                <a:solidFill>
                  <a:srgbClr val="C00000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3556001"/>
            <a:ext cx="10515600" cy="2533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4268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Bildplatzhalter 2"/>
          <p:cNvSpPr>
            <a:spLocks noGrp="1"/>
          </p:cNvSpPr>
          <p:nvPr>
            <p:ph type="pic" idx="1"/>
          </p:nvPr>
        </p:nvSpPr>
        <p:spPr>
          <a:xfrm>
            <a:off x="5183188" y="1008000"/>
            <a:ext cx="6649200" cy="5119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half" idx="2"/>
          </p:nvPr>
        </p:nvSpPr>
        <p:spPr>
          <a:xfrm>
            <a:off x="360001" y="2057400"/>
            <a:ext cx="4441825" cy="4070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360001" y="1008002"/>
            <a:ext cx="4441825" cy="921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342900" indent="0">
              <a:buFontTx/>
              <a:buNone/>
              <a:defRPr sz="1500">
                <a:latin typeface="+mj-lt"/>
              </a:defRPr>
            </a:lvl2pPr>
            <a:lvl3pPr marL="685800" indent="0">
              <a:buFontTx/>
              <a:buNone/>
              <a:defRPr sz="1500">
                <a:latin typeface="+mj-lt"/>
              </a:defRPr>
            </a:lvl3pPr>
            <a:lvl4pPr marL="1028700" indent="0">
              <a:buFontTx/>
              <a:buNone/>
              <a:defRPr sz="1500">
                <a:latin typeface="+mj-lt"/>
              </a:defRPr>
            </a:lvl4pPr>
            <a:lvl5pPr marL="1371600" indent="0">
              <a:buFontTx/>
              <a:buNone/>
              <a:defRPr sz="1500"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35125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272213"/>
            <a:ext cx="12192000" cy="585787"/>
          </a:xfrm>
          <a:custGeom>
            <a:avLst/>
            <a:gdLst>
              <a:gd name="connsiteX0" fmla="*/ 0 w 12192000"/>
              <a:gd name="connsiteY0" fmla="*/ 0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  <a:gd name="connsiteX4" fmla="*/ 0 w 12192000"/>
              <a:gd name="connsiteY4" fmla="*/ 0 h 811369"/>
              <a:gd name="connsiteX0" fmla="*/ 12879 w 12192000"/>
              <a:gd name="connsiteY0" fmla="*/ 218941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  <a:gd name="connsiteX4" fmla="*/ 12879 w 12192000"/>
              <a:gd name="connsiteY4" fmla="*/ 218941 h 811369"/>
              <a:gd name="connsiteX0" fmla="*/ 0 w 12192000"/>
              <a:gd name="connsiteY0" fmla="*/ 811369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811369">
                <a:moveTo>
                  <a:pt x="0" y="811369"/>
                </a:moveTo>
                <a:lnTo>
                  <a:pt x="12192000" y="0"/>
                </a:lnTo>
                <a:lnTo>
                  <a:pt x="12192000" y="811369"/>
                </a:lnTo>
                <a:lnTo>
                  <a:pt x="0" y="811369"/>
                </a:lnTo>
                <a:close/>
              </a:path>
            </a:pathLst>
          </a:custGeom>
          <a:solidFill>
            <a:srgbClr val="AB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12471400" cy="8048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9" name="Rechteck 6"/>
          <p:cNvSpPr/>
          <p:nvPr userDrawn="1"/>
        </p:nvSpPr>
        <p:spPr>
          <a:xfrm>
            <a:off x="-354013" y="555625"/>
            <a:ext cx="12596813" cy="249238"/>
          </a:xfrm>
          <a:custGeom>
            <a:avLst/>
            <a:gdLst>
              <a:gd name="connsiteX0" fmla="*/ 0 w 12192000"/>
              <a:gd name="connsiteY0" fmla="*/ 0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  <a:gd name="connsiteX4" fmla="*/ 0 w 12192000"/>
              <a:gd name="connsiteY4" fmla="*/ 0 h 811369"/>
              <a:gd name="connsiteX0" fmla="*/ 12879 w 12192000"/>
              <a:gd name="connsiteY0" fmla="*/ 218941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  <a:gd name="connsiteX4" fmla="*/ 12879 w 12192000"/>
              <a:gd name="connsiteY4" fmla="*/ 218941 h 811369"/>
              <a:gd name="connsiteX0" fmla="*/ 0 w 12192000"/>
              <a:gd name="connsiteY0" fmla="*/ 811369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811369">
                <a:moveTo>
                  <a:pt x="0" y="811369"/>
                </a:moveTo>
                <a:lnTo>
                  <a:pt x="12192000" y="0"/>
                </a:lnTo>
                <a:lnTo>
                  <a:pt x="12192000" y="811369"/>
                </a:lnTo>
                <a:lnTo>
                  <a:pt x="0" y="811369"/>
                </a:lnTo>
                <a:close/>
              </a:path>
            </a:pathLst>
          </a:custGeom>
          <a:solidFill>
            <a:srgbClr val="AB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pic>
        <p:nvPicPr>
          <p:cNvPr id="1029" name="Grafik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950" y="6426200"/>
            <a:ext cx="1536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Grafik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315075"/>
            <a:ext cx="13350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itelplatzhalter 1"/>
          <p:cNvSpPr>
            <a:spLocks noGrp="1"/>
          </p:cNvSpPr>
          <p:nvPr>
            <p:ph type="title"/>
          </p:nvPr>
        </p:nvSpPr>
        <p:spPr bwMode="auto">
          <a:xfrm>
            <a:off x="360363" y="0"/>
            <a:ext cx="11472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Click to edit Title</a:t>
            </a:r>
          </a:p>
        </p:txBody>
      </p:sp>
      <p:sp>
        <p:nvSpPr>
          <p:cNvPr id="1032" name="Textfeld 11"/>
          <p:cNvSpPr txBox="1">
            <a:spLocks noChangeArrowheads="1"/>
          </p:cNvSpPr>
          <p:nvPr userDrawn="1"/>
        </p:nvSpPr>
        <p:spPr bwMode="auto">
          <a:xfrm>
            <a:off x="8801100" y="6588125"/>
            <a:ext cx="1720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sz="1200">
                <a:solidFill>
                  <a:schemeClr val="bg1"/>
                </a:solidFill>
                <a:latin typeface="Source Sans Pro" pitchFamily="34" charset="0"/>
              </a:rPr>
              <a:t>www.solidcam.com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</p:sldLayoutIdLst>
  <p:txStyles>
    <p:titleStyle>
      <a:lvl1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2pPr>
      <a:lvl3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3pPr>
      <a:lvl4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4pPr>
      <a:lvl5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5pPr>
      <a:lvl6pPr marL="4572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6pPr>
      <a:lvl7pPr marL="9144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7pPr>
      <a:lvl8pPr marL="13716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8pPr>
      <a:lvl9pPr marL="18288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B39605-8E7B-4F69-A73F-B7A6065CC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2088"/>
            <a:ext cx="12189883" cy="482728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SolidCAM 2020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67EA188-5DF4-4F9C-BD9F-01FA5094E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52936"/>
            <a:ext cx="12192000" cy="654049"/>
          </a:xfrm>
          <a:solidFill>
            <a:srgbClr val="C000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chemeClr val="bg1"/>
                </a:solidFill>
              </a:rPr>
              <a:t>GPP&amp;VMID - Tips and tricks</a:t>
            </a:r>
            <a:endParaRPr lang="en-GB" alt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B1D2DA-11B6-4005-82B1-5D6BD4F8F7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9883" cy="6858001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59A58EAB-E661-4B0F-822F-3613F2B119E4}"/>
              </a:ext>
            </a:extLst>
          </p:cNvPr>
          <p:cNvSpPr/>
          <p:nvPr/>
        </p:nvSpPr>
        <p:spPr>
          <a:xfrm>
            <a:off x="383840" y="5232840"/>
            <a:ext cx="4088704" cy="962048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464646"/>
                </a:solidFill>
                <a:latin typeface="Roboto Condensed" pitchFamily="2" charset="0"/>
                <a:ea typeface="Roboto Condensed" pitchFamily="2" charset="0"/>
              </a:rPr>
              <a:t>Danijel </a:t>
            </a:r>
            <a:r>
              <a:rPr lang="sr-Latn-RS" sz="3200" dirty="0">
                <a:solidFill>
                  <a:srgbClr val="464646"/>
                </a:solidFill>
                <a:latin typeface="Roboto Condensed" pitchFamily="2" charset="0"/>
                <a:ea typeface="Roboto Condensed" pitchFamily="2" charset="0"/>
              </a:rPr>
              <a:t>Đurica</a:t>
            </a:r>
          </a:p>
          <a:p>
            <a:r>
              <a:rPr lang="sr-Latn-RS" b="1" dirty="0">
                <a:solidFill>
                  <a:srgbClr val="A41008"/>
                </a:solidFill>
                <a:latin typeface="Roboto Condensed" pitchFamily="2" charset="0"/>
                <a:ea typeface="Roboto Condensed" pitchFamily="2" charset="0"/>
              </a:rPr>
              <a:t>SolidCAM</a:t>
            </a:r>
            <a:r>
              <a:rPr lang="sr-Latn-RS" dirty="0">
                <a:solidFill>
                  <a:srgbClr val="464646"/>
                </a:solidFill>
                <a:latin typeface="Roboto Condensed" pitchFamily="2" charset="0"/>
                <a:ea typeface="Roboto Condensed" pitchFamily="2" charset="0"/>
              </a:rPr>
              <a:t> International Support Manager</a:t>
            </a:r>
            <a:endParaRPr lang="en-US" dirty="0">
              <a:solidFill>
                <a:srgbClr val="464646"/>
              </a:solidFill>
              <a:latin typeface="Roboto Condensed" pitchFamily="2" charset="0"/>
              <a:ea typeface="Roboto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2949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B39605-8E7B-4F69-A73F-B7A6065CC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7" y="142815"/>
            <a:ext cx="12189883" cy="482728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Naming the MCO cycles/parameters/variables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158E349-70B6-4668-819E-0FEC81463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3133" y="1025267"/>
            <a:ext cx="8117280" cy="654049"/>
          </a:xfrm>
          <a:prstGeom prst="roundRect">
            <a:avLst/>
          </a:prstGeom>
          <a:solidFill>
            <a:srgbClr val="C000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chemeClr val="bg1"/>
                </a:solidFill>
              </a:rPr>
              <a:t>Add prefix “MCO_” to MCO cycles/variables</a:t>
            </a:r>
            <a:endParaRPr lang="en-GB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7624DD-41FB-431A-8D38-9E40B0833390}"/>
              </a:ext>
            </a:extLst>
          </p:cNvPr>
          <p:cNvSpPr/>
          <p:nvPr/>
        </p:nvSpPr>
        <p:spPr>
          <a:xfrm>
            <a:off x="735328" y="1998372"/>
            <a:ext cx="1154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4161C"/>
              </a:buClr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ourierStd" panose="02070409020205020404" pitchFamily="49" charset="0"/>
                <a:cs typeface="Times New Roman" panose="02020603050405020304" pitchFamily="18" charset="0"/>
              </a:rPr>
              <a:t>nMCO</a:t>
            </a:r>
            <a:r>
              <a:rPr lang="en-US" sz="2400" dirty="0">
                <a:latin typeface="CourierStd" panose="020704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– numeric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359640-3467-48ED-981B-2AF2E38A6BF6}"/>
              </a:ext>
            </a:extLst>
          </p:cNvPr>
          <p:cNvSpPr/>
          <p:nvPr/>
        </p:nvSpPr>
        <p:spPr>
          <a:xfrm>
            <a:off x="735328" y="2383640"/>
            <a:ext cx="1154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4161C"/>
              </a:buClr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ourierStd" panose="02070409020205020404" pitchFamily="49" charset="0"/>
                <a:cs typeface="Times New Roman" panose="02020603050405020304" pitchFamily="18" charset="0"/>
              </a:rPr>
              <a:t>bMCO</a:t>
            </a:r>
            <a:r>
              <a:rPr lang="en-US" sz="2400" dirty="0">
                <a:latin typeface="CourierStd" panose="020704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– logical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509E81-D5FC-4378-B715-8B8A09C28761}"/>
              </a:ext>
            </a:extLst>
          </p:cNvPr>
          <p:cNvSpPr/>
          <p:nvPr/>
        </p:nvSpPr>
        <p:spPr>
          <a:xfrm>
            <a:off x="735328" y="2768908"/>
            <a:ext cx="1154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4161C"/>
              </a:buClr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ourierStd" panose="02070409020205020404" pitchFamily="49" charset="0"/>
                <a:cs typeface="Times New Roman" panose="02020603050405020304" pitchFamily="18" charset="0"/>
              </a:rPr>
              <a:t>iMCO</a:t>
            </a:r>
            <a:r>
              <a:rPr lang="sr-Latn-RS" sz="2400" dirty="0">
                <a:latin typeface="CourierStd" panose="020704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– integer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EC0DA6-26EB-45BD-97F3-28CB4CD3CC8D}"/>
              </a:ext>
            </a:extLst>
          </p:cNvPr>
          <p:cNvSpPr/>
          <p:nvPr/>
        </p:nvSpPr>
        <p:spPr>
          <a:xfrm>
            <a:off x="744608" y="3154176"/>
            <a:ext cx="1154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4161C"/>
              </a:buClr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ourierStd" panose="02070409020205020404" pitchFamily="49" charset="0"/>
                <a:cs typeface="Times New Roman" panose="02020603050405020304" pitchFamily="18" charset="0"/>
              </a:rPr>
              <a:t>sMCO</a:t>
            </a:r>
            <a:r>
              <a:rPr lang="en-US" sz="2400" dirty="0">
                <a:latin typeface="CourierStd" panose="020704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– string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3711C8-73D4-429C-9A39-FE7C8CE0EDD6}"/>
              </a:ext>
            </a:extLst>
          </p:cNvPr>
          <p:cNvSpPr/>
          <p:nvPr/>
        </p:nvSpPr>
        <p:spPr>
          <a:xfrm>
            <a:off x="3570624" y="2014308"/>
            <a:ext cx="8487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4161C"/>
              </a:buClr>
            </a:pP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Prefix for user-defined MCO variables should have capital "MCO" letters next to prefix for variable type followed with the underscore.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B96CA9-1DC9-4165-AB61-985322ACF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752" y="3155424"/>
            <a:ext cx="4722042" cy="3278234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3AD50F5-C543-4084-AC84-AFB77903E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823246"/>
              </p:ext>
            </p:extLst>
          </p:nvPr>
        </p:nvGraphicFramePr>
        <p:xfrm>
          <a:off x="8542573" y="4001109"/>
          <a:ext cx="3547552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7552">
                  <a:extLst>
                    <a:ext uri="{9D8B030D-6E8A-4147-A177-3AD203B41FA5}">
                      <a16:colId xmlns:a16="http://schemas.microsoft.com/office/drawing/2014/main" val="1871763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0" kern="1200" dirty="0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nMCO_Z1_PrePositioning</a:t>
                      </a:r>
                      <a:br>
                        <a:rPr lang="pt-BR" sz="2000" b="0" kern="1200" dirty="0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pt-BR" sz="2000" b="0" kern="1200" dirty="0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nMCO_Spin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bMCO_Synchronisation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CourierStd" panose="02070409020205020404" pitchFamily="49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bMCO_UsePressure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CourierStd" panose="02070409020205020404" pitchFamily="49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000" b="0" kern="1200" dirty="0">
                        <a:solidFill>
                          <a:schemeClr val="tx1"/>
                        </a:solidFill>
                        <a:latin typeface="CourierStd" panose="02070409020205020404" pitchFamily="49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856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3276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B39605-8E7B-4F69-A73F-B7A6065CC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7" y="142815"/>
            <a:ext cx="12189883" cy="482728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Naming the VMID parameters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158E349-70B6-4668-819E-0FEC81463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3133" y="1025267"/>
            <a:ext cx="8117280" cy="654049"/>
          </a:xfrm>
          <a:prstGeom prst="roundRect">
            <a:avLst/>
          </a:prstGeom>
          <a:solidFill>
            <a:srgbClr val="C000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chemeClr val="bg1"/>
                </a:solidFill>
              </a:rPr>
              <a:t>Add prefix “VMID_” to VMID variables</a:t>
            </a:r>
            <a:endParaRPr lang="en-GB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7624DD-41FB-431A-8D38-9E40B0833390}"/>
              </a:ext>
            </a:extLst>
          </p:cNvPr>
          <p:cNvSpPr/>
          <p:nvPr/>
        </p:nvSpPr>
        <p:spPr>
          <a:xfrm>
            <a:off x="735328" y="1865672"/>
            <a:ext cx="1154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4161C"/>
              </a:buClr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ourierStd" panose="02070409020205020404" pitchFamily="49" charset="0"/>
                <a:cs typeface="Times New Roman" panose="02020603050405020304" pitchFamily="18" charset="0"/>
              </a:rPr>
              <a:t>nVMID</a:t>
            </a:r>
            <a:r>
              <a:rPr lang="en-US" sz="2400" dirty="0">
                <a:latin typeface="CourierStd" panose="020704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– numeric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359640-3467-48ED-981B-2AF2E38A6BF6}"/>
              </a:ext>
            </a:extLst>
          </p:cNvPr>
          <p:cNvSpPr/>
          <p:nvPr/>
        </p:nvSpPr>
        <p:spPr>
          <a:xfrm>
            <a:off x="735328" y="2250940"/>
            <a:ext cx="1154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4161C"/>
              </a:buClr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ourierStd" panose="02070409020205020404" pitchFamily="49" charset="0"/>
                <a:cs typeface="Times New Roman" panose="02020603050405020304" pitchFamily="18" charset="0"/>
              </a:rPr>
              <a:t>bVMID</a:t>
            </a:r>
            <a:r>
              <a:rPr lang="en-US" sz="2400" dirty="0">
                <a:latin typeface="CourierStd" panose="020704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– logical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509E81-D5FC-4378-B715-8B8A09C28761}"/>
              </a:ext>
            </a:extLst>
          </p:cNvPr>
          <p:cNvSpPr/>
          <p:nvPr/>
        </p:nvSpPr>
        <p:spPr>
          <a:xfrm>
            <a:off x="735328" y="2636208"/>
            <a:ext cx="1154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4161C"/>
              </a:buClr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ourierStd" panose="02070409020205020404" pitchFamily="49" charset="0"/>
                <a:cs typeface="Times New Roman" panose="02020603050405020304" pitchFamily="18" charset="0"/>
              </a:rPr>
              <a:t>iVMID</a:t>
            </a:r>
            <a:r>
              <a:rPr lang="sr-Latn-RS" sz="2400" dirty="0">
                <a:latin typeface="CourierStd" panose="020704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– integer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EC0DA6-26EB-45BD-97F3-28CB4CD3CC8D}"/>
              </a:ext>
            </a:extLst>
          </p:cNvPr>
          <p:cNvSpPr/>
          <p:nvPr/>
        </p:nvSpPr>
        <p:spPr>
          <a:xfrm>
            <a:off x="744608" y="3021476"/>
            <a:ext cx="1154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4161C"/>
              </a:buClr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ourierStd" panose="02070409020205020404" pitchFamily="49" charset="0"/>
                <a:cs typeface="Times New Roman" panose="02020603050405020304" pitchFamily="18" charset="0"/>
              </a:rPr>
              <a:t>sVMID</a:t>
            </a:r>
            <a:r>
              <a:rPr lang="en-US" sz="2400" dirty="0">
                <a:latin typeface="CourierStd" panose="020704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– string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27B29C-2309-49D0-B2AD-C33D86136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080" y="1863510"/>
            <a:ext cx="5859837" cy="431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382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B39605-8E7B-4F69-A73F-B7A6065CC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7" y="142815"/>
            <a:ext cx="12189883" cy="482728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Naming the VMID parameters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158E349-70B6-4668-819E-0FEC81463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3133" y="1025267"/>
            <a:ext cx="8117280" cy="654049"/>
          </a:xfrm>
          <a:prstGeom prst="roundRect">
            <a:avLst/>
          </a:prstGeom>
          <a:solidFill>
            <a:srgbClr val="C000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chemeClr val="bg1"/>
                </a:solidFill>
              </a:rPr>
              <a:t>Add prefix “VMID_” to VMID variables</a:t>
            </a:r>
            <a:endParaRPr lang="en-GB" alt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3711C8-73D4-429C-9A39-FE7C8CE0EDD6}"/>
              </a:ext>
            </a:extLst>
          </p:cNvPr>
          <p:cNvSpPr/>
          <p:nvPr/>
        </p:nvSpPr>
        <p:spPr>
          <a:xfrm>
            <a:off x="744608" y="1985928"/>
            <a:ext cx="113040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4161C"/>
              </a:buClr>
            </a:pP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In VMID we can declare the following parameters:</a:t>
            </a:r>
          </a:p>
          <a:p>
            <a:pPr marL="457200" indent="-457200">
              <a:buClr>
                <a:srgbClr val="C4161C"/>
              </a:buClr>
              <a:buFontTx/>
              <a:buAutoNum type="alphaLcParenR"/>
            </a:pP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Machine options -------------------- 	(e.g. </a:t>
            </a:r>
            <a:r>
              <a:rPr lang="pt-BR" sz="2400" dirty="0">
                <a:latin typeface="CourierStd" panose="02070409020205020404" pitchFamily="49" charset="0"/>
                <a:cs typeface="Times New Roman" panose="02020603050405020304" pitchFamily="18" charset="0"/>
              </a:rPr>
              <a:t>sVMID_MO_DrawingNum</a:t>
            </a:r>
            <a:r>
              <a:rPr lang="pt-BR" sz="2400" dirty="0">
                <a:latin typeface="+mj-lt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Clr>
                <a:srgbClr val="C4161C"/>
              </a:buClr>
              <a:buFontTx/>
              <a:buAutoNum type="alphaLcParenR"/>
            </a:pP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Milling Drill parameters	---------	(e.g. </a:t>
            </a:r>
            <a:r>
              <a:rPr lang="pt-BR" sz="2400" dirty="0">
                <a:latin typeface="CourierStd" panose="02070409020205020404" pitchFamily="49" charset="0"/>
                <a:cs typeface="Times New Roman" panose="02020603050405020304" pitchFamily="18" charset="0"/>
              </a:rPr>
              <a:t>nVMID_DM_DwellTime</a:t>
            </a:r>
            <a:r>
              <a:rPr lang="pt-BR" sz="2400" dirty="0">
                <a:latin typeface="+mj-lt"/>
              </a:rPr>
              <a:t>)</a:t>
            </a:r>
            <a:endParaRPr lang="en-US" sz="2400" dirty="0">
              <a:solidFill>
                <a:srgbClr val="333333"/>
              </a:solidFill>
              <a:latin typeface="+mj-lt"/>
              <a:ea typeface="Roboto Condensed" pitchFamily="2" charset="0"/>
            </a:endParaRPr>
          </a:p>
          <a:p>
            <a:pPr marL="457200" indent="-457200">
              <a:buClr>
                <a:srgbClr val="C4161C"/>
              </a:buClr>
              <a:buFontTx/>
              <a:buAutoNum type="alphaLcParenR"/>
            </a:pP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Turning Drill parameters -----------	(e.g. </a:t>
            </a:r>
            <a:r>
              <a:rPr lang="pt-BR" sz="2400" dirty="0">
                <a:latin typeface="CourierStd" panose="02070409020205020404" pitchFamily="49" charset="0"/>
                <a:cs typeface="Times New Roman" panose="02020603050405020304" pitchFamily="18" charset="0"/>
              </a:rPr>
              <a:t>nVMID_DT_PeckDepth</a:t>
            </a:r>
            <a:r>
              <a:rPr lang="pt-BR" sz="2400" dirty="0">
                <a:latin typeface="+mj-lt"/>
              </a:rPr>
              <a:t>)</a:t>
            </a:r>
            <a:endParaRPr lang="en-US" sz="2400" dirty="0">
              <a:solidFill>
                <a:srgbClr val="333333"/>
              </a:solidFill>
              <a:latin typeface="+mj-lt"/>
              <a:ea typeface="Roboto Condensed" pitchFamily="2" charset="0"/>
            </a:endParaRPr>
          </a:p>
          <a:p>
            <a:pPr marL="457200" indent="-457200">
              <a:buClr>
                <a:srgbClr val="C4161C"/>
              </a:buClr>
              <a:buFontTx/>
              <a:buAutoNum type="alphaLcParenR"/>
            </a:pP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Probe parameters -------------------	(e.g. </a:t>
            </a:r>
            <a:r>
              <a:rPr lang="pt-BR" sz="2400" dirty="0">
                <a:latin typeface="CourierStd" panose="02070409020205020404" pitchFamily="49" charset="0"/>
                <a:cs typeface="Times New Roman" panose="02020603050405020304" pitchFamily="18" charset="0"/>
              </a:rPr>
              <a:t>nVMID_P_ApproachZ</a:t>
            </a:r>
            <a:r>
              <a:rPr lang="pt-BR" sz="2400" dirty="0">
                <a:latin typeface="+mj-lt"/>
              </a:rPr>
              <a:t>)</a:t>
            </a:r>
            <a:endParaRPr lang="en-US" sz="2400" dirty="0">
              <a:solidFill>
                <a:srgbClr val="333333"/>
              </a:solidFill>
              <a:latin typeface="+mj-lt"/>
              <a:ea typeface="Roboto Condensed" pitchFamily="2" charset="0"/>
            </a:endParaRPr>
          </a:p>
          <a:p>
            <a:pPr marL="457200" indent="-457200">
              <a:buClr>
                <a:srgbClr val="C4161C"/>
              </a:buClr>
              <a:buFontTx/>
              <a:buAutoNum type="alphaLcParenR"/>
            </a:pP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Misc. Milling parameters ----------	(e.g. </a:t>
            </a:r>
            <a:r>
              <a:rPr lang="pt-BR" sz="2400" dirty="0">
                <a:latin typeface="CourierStd" panose="02070409020205020404" pitchFamily="49" charset="0"/>
                <a:cs typeface="Times New Roman" panose="02020603050405020304" pitchFamily="18" charset="0"/>
              </a:rPr>
              <a:t>nVMID_M_HSCMode</a:t>
            </a:r>
            <a:r>
              <a:rPr lang="pt-BR" sz="2400" dirty="0">
                <a:latin typeface="+mj-lt"/>
              </a:rPr>
              <a:t>)</a:t>
            </a:r>
            <a:endParaRPr lang="en-US" sz="2400" dirty="0">
              <a:solidFill>
                <a:srgbClr val="333333"/>
              </a:solidFill>
              <a:latin typeface="+mj-lt"/>
              <a:ea typeface="Roboto Condensed" pitchFamily="2" charset="0"/>
            </a:endParaRPr>
          </a:p>
          <a:p>
            <a:pPr marL="457200" indent="-457200">
              <a:buClr>
                <a:srgbClr val="C4161C"/>
              </a:buClr>
              <a:buFontTx/>
              <a:buAutoNum type="alphaLcParenR"/>
            </a:pP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Misc. Turning parameters ---------	(e.g. </a:t>
            </a:r>
            <a:r>
              <a:rPr lang="en-US" sz="2400" dirty="0" err="1">
                <a:latin typeface="CourierStd" panose="02070409020205020404" pitchFamily="49" charset="0"/>
                <a:cs typeface="Times New Roman" panose="02020603050405020304" pitchFamily="18" charset="0"/>
              </a:rPr>
              <a:t>nVMID_T_ExactStop</a:t>
            </a:r>
            <a:r>
              <a:rPr lang="pt-BR" sz="2400" dirty="0">
                <a:latin typeface="+mj-lt"/>
              </a:rPr>
              <a:t>)</a:t>
            </a:r>
            <a:br>
              <a:rPr lang="pt-BR" sz="2400" dirty="0"/>
            </a:br>
            <a:r>
              <a:rPr lang="pt-BR" sz="2400" dirty="0"/>
              <a:t>				    	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(e.g.</a:t>
            </a:r>
            <a:r>
              <a:rPr lang="en-US" sz="2400" dirty="0">
                <a:solidFill>
                  <a:srgbClr val="333333"/>
                </a:solidFill>
                <a:ea typeface="Roboto Condensed" pitchFamily="2" charset="0"/>
              </a:rPr>
              <a:t> </a:t>
            </a:r>
            <a:r>
              <a:rPr lang="en-US" sz="2400" dirty="0" err="1">
                <a:latin typeface="CourierStd" panose="02070409020205020404" pitchFamily="49" charset="0"/>
                <a:cs typeface="Times New Roman" panose="02020603050405020304" pitchFamily="18" charset="0"/>
              </a:rPr>
              <a:t>nVMID_TT_NumOfPasses</a:t>
            </a:r>
            <a:r>
              <a:rPr lang="pt-BR" sz="2400" dirty="0">
                <a:latin typeface="+mj-lt"/>
              </a:rPr>
              <a:t>)</a:t>
            </a:r>
          </a:p>
          <a:p>
            <a:pPr>
              <a:buClr>
                <a:srgbClr val="C4161C"/>
              </a:buClr>
            </a:pPr>
            <a:r>
              <a:rPr lang="pt-BR" sz="2400" dirty="0">
                <a:latin typeface="CourierStd" panose="02070409020205020404" pitchFamily="49" charset="0"/>
                <a:cs typeface="Times New Roman" panose="02020603050405020304" pitchFamily="18" charset="0"/>
              </a:rPr>
              <a:t>				  	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(e.g. </a:t>
            </a:r>
            <a:r>
              <a:rPr lang="en-US" sz="2400" dirty="0" err="1">
                <a:latin typeface="CourierStd" panose="02070409020205020404" pitchFamily="49" charset="0"/>
                <a:cs typeface="Times New Roman" panose="02020603050405020304" pitchFamily="18" charset="0"/>
              </a:rPr>
              <a:t>iVMID_TG_CustomCycle</a:t>
            </a:r>
            <a:r>
              <a:rPr lang="pt-BR" sz="2400" dirty="0">
                <a:latin typeface="+mj-lt"/>
              </a:rPr>
              <a:t>)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055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B39605-8E7B-4F69-A73F-B7A6065CC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7" y="142815"/>
            <a:ext cx="12189883" cy="482728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General rules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158E349-70B6-4668-819E-0FEC81463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6784" y="1318063"/>
            <a:ext cx="8117280" cy="654049"/>
          </a:xfrm>
          <a:prstGeom prst="roundRect">
            <a:avLst/>
          </a:prstGeom>
          <a:solidFill>
            <a:srgbClr val="C00000"/>
          </a:solidFill>
        </p:spPr>
        <p:txBody>
          <a:bodyPr>
            <a:normAutofit/>
          </a:bodyPr>
          <a:lstStyle/>
          <a:p>
            <a:pPr eaLnBrk="1" hangingPunct="1"/>
            <a:r>
              <a:rPr lang="sr-Latn-RS" altLang="en-US" sz="3200" dirty="0">
                <a:solidFill>
                  <a:schemeClr val="bg1"/>
                </a:solidFill>
              </a:rPr>
              <a:t>Where new format should be used</a:t>
            </a:r>
            <a:endParaRPr lang="en-GB" altLang="en-US" sz="3200" b="1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2F3A17-7541-4670-BC62-0254899DC424}"/>
              </a:ext>
            </a:extLst>
          </p:cNvPr>
          <p:cNvSpPr/>
          <p:nvPr/>
        </p:nvSpPr>
        <p:spPr>
          <a:xfrm>
            <a:off x="504096" y="2395016"/>
            <a:ext cx="10883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4161C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Existing post-processor should be edited using used format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3EBD56-E569-4A58-948E-71CD6F67FC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912" y="941071"/>
            <a:ext cx="1408032" cy="14080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1614114-DC2A-42B3-B4C9-9352F1C59668}"/>
              </a:ext>
            </a:extLst>
          </p:cNvPr>
          <p:cNvSpPr/>
          <p:nvPr/>
        </p:nvSpPr>
        <p:spPr>
          <a:xfrm>
            <a:off x="506416" y="2856681"/>
            <a:ext cx="10883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4161C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Use new format to new post-processors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AA0A20-CCCC-4F49-9E2F-39576B14935D}"/>
              </a:ext>
            </a:extLst>
          </p:cNvPr>
          <p:cNvSpPr/>
          <p:nvPr/>
        </p:nvSpPr>
        <p:spPr>
          <a:xfrm>
            <a:off x="504096" y="3318346"/>
            <a:ext cx="10883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4161C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Convert templates to new format</a:t>
            </a:r>
          </a:p>
        </p:txBody>
      </p:sp>
    </p:spTree>
    <p:extLst>
      <p:ext uri="{BB962C8B-B14F-4D97-AF65-F5344CB8AC3E}">
        <p14:creationId xmlns:p14="http://schemas.microsoft.com/office/powerpoint/2010/main" val="17624619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B39605-8E7B-4F69-A73F-B7A6065CC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7" y="142815"/>
            <a:ext cx="12189883" cy="482728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General GPP rules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158E349-70B6-4668-819E-0FEC81463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6272" y="1144136"/>
            <a:ext cx="8658432" cy="654049"/>
          </a:xfrm>
          <a:prstGeom prst="roundRect">
            <a:avLst/>
          </a:prstGeom>
          <a:solidFill>
            <a:srgbClr val="C000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chemeClr val="bg1"/>
                </a:solidFill>
              </a:rPr>
              <a:t>Avoid calling the procedures more than 3 Levels! </a:t>
            </a:r>
            <a:endParaRPr lang="en-GB" altLang="en-US" sz="3200" b="1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2F3A17-7541-4670-BC62-0254899DC424}"/>
              </a:ext>
            </a:extLst>
          </p:cNvPr>
          <p:cNvSpPr/>
          <p:nvPr/>
        </p:nvSpPr>
        <p:spPr>
          <a:xfrm>
            <a:off x="443968" y="2099122"/>
            <a:ext cx="5652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4161C"/>
              </a:buClr>
            </a:pPr>
            <a:r>
              <a:rPr lang="en-US" sz="2400" dirty="0">
                <a:solidFill>
                  <a:srgbClr val="333333"/>
                </a:solidFill>
                <a:ea typeface="Roboto Condensed" pitchFamily="2" charset="0"/>
              </a:rPr>
              <a:t>Debugging other codes are more difficult with</a:t>
            </a:r>
            <a:r>
              <a:rPr lang="sr-Latn-RS" sz="2400" dirty="0">
                <a:solidFill>
                  <a:srgbClr val="333333"/>
                </a:solidFill>
                <a:ea typeface="Roboto Condensed" pitchFamily="2" charset="0"/>
              </a:rPr>
              <a:t> post-processor whose structure have a call funtion</a:t>
            </a:r>
            <a:r>
              <a:rPr lang="en-US" sz="2400" dirty="0">
                <a:solidFill>
                  <a:srgbClr val="333333"/>
                </a:solidFill>
                <a:ea typeface="Roboto Condensed" pitchFamily="2" charset="0"/>
              </a:rPr>
              <a:t>s on more than 3 Levels! </a:t>
            </a:r>
            <a:br>
              <a:rPr lang="en-US" sz="2400" dirty="0">
                <a:solidFill>
                  <a:srgbClr val="333333"/>
                </a:solidFill>
                <a:ea typeface="Roboto Condensed" pitchFamily="2" charset="0"/>
              </a:rPr>
            </a:br>
            <a:r>
              <a:rPr lang="en-US" sz="2400" dirty="0">
                <a:solidFill>
                  <a:srgbClr val="333333"/>
                </a:solidFill>
                <a:ea typeface="Roboto Condensed" pitchFamily="2" charset="0"/>
              </a:rPr>
              <a:t>Calling more than 3 Levels should be avoided if possible.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0157A1-C6C2-4B9F-9665-008DC068E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384" y="2142452"/>
            <a:ext cx="5319735" cy="392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31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B39605-8E7B-4F69-A73F-B7A6065CC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7" y="142815"/>
            <a:ext cx="12189883" cy="482728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General GPP rules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158E349-70B6-4668-819E-0FEC81463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400" y="1184710"/>
            <a:ext cx="5567600" cy="921474"/>
          </a:xfrm>
          <a:prstGeom prst="roundRect">
            <a:avLst/>
          </a:prstGeom>
          <a:solidFill>
            <a:srgbClr val="C000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chemeClr val="bg1"/>
                </a:solidFill>
              </a:rPr>
              <a:t>Use Tabs and Spaces</a:t>
            </a:r>
            <a:endParaRPr lang="en-GB" altLang="en-US" sz="3200" b="1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2F3A17-7541-4670-BC62-0254899DC424}"/>
              </a:ext>
            </a:extLst>
          </p:cNvPr>
          <p:cNvSpPr/>
          <p:nvPr/>
        </p:nvSpPr>
        <p:spPr>
          <a:xfrm>
            <a:off x="504096" y="2395016"/>
            <a:ext cx="5591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4161C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33333"/>
                </a:solidFill>
                <a:ea typeface="Roboto Condensed" pitchFamily="2" charset="0"/>
              </a:rPr>
              <a:t>Use Tabs of indentation of your code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481F27-506E-4697-9FD9-C3CD962DE2C1}"/>
              </a:ext>
            </a:extLst>
          </p:cNvPr>
          <p:cNvSpPr/>
          <p:nvPr/>
        </p:nvSpPr>
        <p:spPr>
          <a:xfrm>
            <a:off x="528400" y="2817920"/>
            <a:ext cx="556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4161C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33333"/>
                </a:solidFill>
                <a:ea typeface="Roboto Condensed" pitchFamily="2" charset="0"/>
              </a:rPr>
              <a:t>To improve reading of the code use Enter to split the sections of your code:</a:t>
            </a:r>
          </a:p>
          <a:p>
            <a:pPr marL="342900" indent="-342900">
              <a:buClr>
                <a:srgbClr val="C4161C"/>
              </a:buClr>
              <a:buFontTx/>
              <a:buChar char="-"/>
            </a:pPr>
            <a:r>
              <a:rPr lang="en-US" sz="2400" dirty="0">
                <a:solidFill>
                  <a:srgbClr val="333333"/>
                </a:solidFill>
                <a:ea typeface="Roboto Condensed" pitchFamily="2" charset="0"/>
              </a:rPr>
              <a:t>At beginning of procedure</a:t>
            </a:r>
          </a:p>
          <a:p>
            <a:pPr marL="342900" indent="-342900">
              <a:buClr>
                <a:srgbClr val="C4161C"/>
              </a:buClr>
              <a:buFontTx/>
              <a:buChar char="-"/>
            </a:pPr>
            <a:r>
              <a:rPr lang="en-US" sz="2400" dirty="0">
                <a:solidFill>
                  <a:srgbClr val="333333"/>
                </a:solidFill>
                <a:ea typeface="Roboto Condensed" pitchFamily="2" charset="0"/>
              </a:rPr>
              <a:t>Before and after main if/while statement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81D63B-F01D-4ED7-8FD7-8525BDDA5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256" y="1184710"/>
            <a:ext cx="5822757" cy="501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035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B39605-8E7B-4F69-A73F-B7A6065CC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7" y="142815"/>
            <a:ext cx="12189883" cy="482728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General GPP rules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1F118B-804C-4674-B7DA-B944E85C2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888" y="1144136"/>
            <a:ext cx="9829500" cy="473420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5564861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B39605-8E7B-4F69-A73F-B7A6065CC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7" y="142815"/>
            <a:ext cx="12189883" cy="482728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General GPP rules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158E349-70B6-4668-819E-0FEC81463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360" y="1205813"/>
            <a:ext cx="8117280" cy="654049"/>
          </a:xfrm>
          <a:prstGeom prst="roundRect">
            <a:avLst/>
          </a:prstGeom>
          <a:solidFill>
            <a:srgbClr val="C000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chemeClr val="bg1"/>
                </a:solidFill>
              </a:rPr>
              <a:t>Write GPP on English</a:t>
            </a:r>
            <a:endParaRPr lang="en-GB" altLang="en-US" sz="3200" b="1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2F3A17-7541-4670-BC62-0254899DC424}"/>
              </a:ext>
            </a:extLst>
          </p:cNvPr>
          <p:cNvSpPr/>
          <p:nvPr/>
        </p:nvSpPr>
        <p:spPr>
          <a:xfrm>
            <a:off x="6096000" y="5421344"/>
            <a:ext cx="4389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4161C"/>
              </a:buClr>
            </a:pP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GUI – use local language</a:t>
            </a:r>
          </a:p>
          <a:p>
            <a:pPr>
              <a:buClr>
                <a:srgbClr val="C4161C"/>
              </a:buClr>
            </a:pP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GPP – use English language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77B0A5-CC15-4BBF-83D1-A0FA41159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66312"/>
            <a:ext cx="4389344" cy="32299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065521-1EAA-40EB-AD1E-2D0D67BB0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406" y="2166312"/>
            <a:ext cx="4389344" cy="402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432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B39605-8E7B-4F69-A73F-B7A6065CC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7" y="142815"/>
            <a:ext cx="12189883" cy="482728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General GPP rules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158E349-70B6-4668-819E-0FEC81463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6528" y="1084008"/>
            <a:ext cx="8357792" cy="628740"/>
          </a:xfrm>
          <a:prstGeom prst="roundRect">
            <a:avLst/>
          </a:prstGeom>
          <a:solidFill>
            <a:srgbClr val="C000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chemeClr val="bg1"/>
                </a:solidFill>
              </a:rPr>
              <a:t>Declare the variables in a row with explanation</a:t>
            </a:r>
            <a:endParaRPr lang="en-GB" altLang="en-US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2B9CC6-AE44-474B-BEE7-CC759E9CC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09" y="1890082"/>
            <a:ext cx="7221830" cy="442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23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B39605-8E7B-4F69-A73F-B7A6065CC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7" y="142815"/>
            <a:ext cx="12189883" cy="482728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Default MCO cycles based on machine kinematic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158E349-70B6-4668-819E-0FEC81463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6784" y="1089516"/>
            <a:ext cx="8117280" cy="654049"/>
          </a:xfrm>
          <a:prstGeom prst="roundRect">
            <a:avLst/>
          </a:prstGeom>
          <a:solidFill>
            <a:srgbClr val="C000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</a:rPr>
              <a:t>Default for Milling VMID</a:t>
            </a:r>
            <a:endParaRPr lang="en-GB" altLang="en-US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B3441F-8391-4A15-8392-1FEF55355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184" y="1925801"/>
            <a:ext cx="6060480" cy="445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664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B39605-8E7B-4F69-A73F-B7A6065CC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2088"/>
            <a:ext cx="12189883" cy="482728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SolidCAM 2020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67EA188-5DF4-4F9C-BD9F-01FA5094E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52936"/>
            <a:ext cx="12192000" cy="654049"/>
          </a:xfrm>
          <a:solidFill>
            <a:srgbClr val="C000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chemeClr val="bg1"/>
                </a:solidFill>
              </a:rPr>
              <a:t>Writing standardization of GPP and VMID</a:t>
            </a:r>
            <a:endParaRPr lang="en-GB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31853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B7DCB4-4EBF-4268-A38C-AAB63D4ECCEC}"/>
              </a:ext>
            </a:extLst>
          </p:cNvPr>
          <p:cNvCxnSpPr>
            <a:cxnSpLocks/>
          </p:cNvCxnSpPr>
          <p:nvPr/>
        </p:nvCxnSpPr>
        <p:spPr>
          <a:xfrm flipH="1" flipV="1">
            <a:off x="5870184" y="1073293"/>
            <a:ext cx="13601" cy="514082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5CB39605-8E7B-4F69-A73F-B7A6065CC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7" y="131712"/>
            <a:ext cx="12189883" cy="482728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Default </a:t>
            </a:r>
            <a:r>
              <a:rPr lang="sr-Latn-RS" sz="28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Mill-Turn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MCO cycles based on </a:t>
            </a:r>
            <a:r>
              <a:rPr lang="sr-Latn-RS" sz="28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its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 kinematic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9ADCBBF-ECEF-445D-BD3F-4AF188B6283C}"/>
              </a:ext>
            </a:extLst>
          </p:cNvPr>
          <p:cNvCxnSpPr>
            <a:cxnSpLocks/>
          </p:cNvCxnSpPr>
          <p:nvPr/>
        </p:nvCxnSpPr>
        <p:spPr>
          <a:xfrm>
            <a:off x="5883785" y="1073293"/>
            <a:ext cx="55919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D34F5BE3-D5FD-4182-83D6-8BB42EB7DFA4}"/>
              </a:ext>
            </a:extLst>
          </p:cNvPr>
          <p:cNvSpPr/>
          <p:nvPr/>
        </p:nvSpPr>
        <p:spPr>
          <a:xfrm>
            <a:off x="7790877" y="881417"/>
            <a:ext cx="1529458" cy="400110"/>
          </a:xfrm>
          <a:prstGeom prst="rect">
            <a:avLst/>
          </a:prstGeom>
          <a:solidFill>
            <a:srgbClr val="C4161C"/>
          </a:solidFill>
          <a:ln w="76200"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ea typeface="Roboto Condensed" pitchFamily="2" charset="0"/>
              </a:rPr>
              <a:t>MCO cycles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0F8220D3-3024-4E73-97C0-D07DECEC85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7"/>
          <a:stretch/>
        </p:blipFill>
        <p:spPr>
          <a:xfrm>
            <a:off x="0" y="729147"/>
            <a:ext cx="5272137" cy="539970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CD239B4-1450-482C-B718-9B921FBFD9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73"/>
          <a:stretch/>
        </p:blipFill>
        <p:spPr>
          <a:xfrm>
            <a:off x="1" y="729147"/>
            <a:ext cx="5294595" cy="539970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86108CE0-48D6-44A7-87F3-F5623C83DA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8"/>
          <a:stretch/>
        </p:blipFill>
        <p:spPr>
          <a:xfrm>
            <a:off x="0" y="729147"/>
            <a:ext cx="5272137" cy="539970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517F1C1-051A-4B64-A73D-312F2B59A0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8"/>
          <a:stretch/>
        </p:blipFill>
        <p:spPr>
          <a:xfrm>
            <a:off x="0" y="729147"/>
            <a:ext cx="5272136" cy="539970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82C14A76-E341-429A-AA99-1E3EA47C9C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85"/>
          <a:stretch/>
        </p:blipFill>
        <p:spPr>
          <a:xfrm>
            <a:off x="0" y="729147"/>
            <a:ext cx="5280995" cy="5399706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C8C1CEF-EA17-4175-A287-CE48D33C7EF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8"/>
          <a:stretch/>
        </p:blipFill>
        <p:spPr>
          <a:xfrm>
            <a:off x="0" y="729147"/>
            <a:ext cx="5272136" cy="5399706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72565AA3-4692-4501-AE9A-3110ADB4BFB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8"/>
          <a:stretch/>
        </p:blipFill>
        <p:spPr>
          <a:xfrm>
            <a:off x="0" y="729147"/>
            <a:ext cx="5272136" cy="5399706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75E4A5F-13BD-4F47-BD99-C7C5BA549B24}"/>
              </a:ext>
            </a:extLst>
          </p:cNvPr>
          <p:cNvCxnSpPr>
            <a:cxnSpLocks/>
          </p:cNvCxnSpPr>
          <p:nvPr/>
        </p:nvCxnSpPr>
        <p:spPr>
          <a:xfrm>
            <a:off x="5883785" y="2887848"/>
            <a:ext cx="577914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50B18FD-C253-4369-9F9A-30D6664B7B87}"/>
              </a:ext>
            </a:extLst>
          </p:cNvPr>
          <p:cNvCxnSpPr>
            <a:cxnSpLocks/>
          </p:cNvCxnSpPr>
          <p:nvPr/>
        </p:nvCxnSpPr>
        <p:spPr>
          <a:xfrm>
            <a:off x="5883785" y="4391048"/>
            <a:ext cx="577914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A69E486-E198-4BE3-8747-C8C0A4A7ED20}"/>
              </a:ext>
            </a:extLst>
          </p:cNvPr>
          <p:cNvCxnSpPr>
            <a:cxnSpLocks/>
          </p:cNvCxnSpPr>
          <p:nvPr/>
        </p:nvCxnSpPr>
        <p:spPr>
          <a:xfrm>
            <a:off x="5870184" y="6214116"/>
            <a:ext cx="577914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4DBE9983-1B8E-486F-BB09-38C3CF693BA2}"/>
              </a:ext>
            </a:extLst>
          </p:cNvPr>
          <p:cNvSpPr/>
          <p:nvPr/>
        </p:nvSpPr>
        <p:spPr>
          <a:xfrm>
            <a:off x="6024410" y="4496475"/>
            <a:ext cx="34988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4161C"/>
              </a:buClr>
            </a:pPr>
            <a:r>
              <a:rPr lang="en-US" sz="1600" b="1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Catch Part</a:t>
            </a:r>
            <a:r>
              <a:rPr lang="sr-Latn-RS" sz="1600" b="1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 </a:t>
            </a:r>
            <a:r>
              <a:rPr lang="en-US" sz="1600" b="1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on MS and Synch On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A5435DC-589D-43F4-8866-18EBF80FEABE}"/>
              </a:ext>
            </a:extLst>
          </p:cNvPr>
          <p:cNvSpPr/>
          <p:nvPr/>
        </p:nvSpPr>
        <p:spPr>
          <a:xfrm>
            <a:off x="5984206" y="1305463"/>
            <a:ext cx="55783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4161C"/>
              </a:buClr>
            </a:pPr>
            <a:r>
              <a:rPr lang="en-US" sz="1600" b="1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Turret 1 – Retract X(Y) to reference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6B2A4BF-8E8A-4CEA-87E7-1D34B32D7AAE}"/>
              </a:ext>
            </a:extLst>
          </p:cNvPr>
          <p:cNvSpPr/>
          <p:nvPr/>
        </p:nvSpPr>
        <p:spPr>
          <a:xfrm>
            <a:off x="5984206" y="1502951"/>
            <a:ext cx="5464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4161C"/>
              </a:buClr>
            </a:pPr>
            <a:r>
              <a:rPr lang="en-US" sz="1600" b="1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Turret 1 – Retract X(Y), Z to reference </a:t>
            </a:r>
            <a:r>
              <a:rPr lang="en-US" sz="1600" b="1" dirty="0">
                <a:solidFill>
                  <a:srgbClr val="333333"/>
                </a:solidFill>
                <a:ea typeface="Roboto Condensed" pitchFamily="2" charset="0"/>
              </a:rPr>
              <a:t>(left/right limit) </a:t>
            </a:r>
            <a:endParaRPr lang="en-US" sz="1600" b="1" dirty="0">
              <a:solidFill>
                <a:srgbClr val="333333"/>
              </a:solidFill>
              <a:latin typeface="+mj-lt"/>
              <a:ea typeface="Roboto Condensed" pitchFamily="2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833D5BF-86EB-4A9C-8F67-698639D2988B}"/>
              </a:ext>
            </a:extLst>
          </p:cNvPr>
          <p:cNvSpPr/>
          <p:nvPr/>
        </p:nvSpPr>
        <p:spPr>
          <a:xfrm>
            <a:off x="6011401" y="3123147"/>
            <a:ext cx="44484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4161C"/>
              </a:buClr>
            </a:pPr>
            <a:r>
              <a:rPr lang="en-US" sz="1600" b="1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Turret 1 – Tool Change </a:t>
            </a:r>
            <a:r>
              <a:rPr lang="en-US" sz="16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(with XY,Z,B retract)</a:t>
            </a:r>
            <a:r>
              <a:rPr lang="en-US" sz="1600" b="1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 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7E29A21-F09C-4BB3-9249-A9CB6D6F81C5}"/>
              </a:ext>
            </a:extLst>
          </p:cNvPr>
          <p:cNvSpPr/>
          <p:nvPr/>
        </p:nvSpPr>
        <p:spPr>
          <a:xfrm>
            <a:off x="6013543" y="3316632"/>
            <a:ext cx="60990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4161C"/>
              </a:buClr>
            </a:pPr>
            <a:r>
              <a:rPr lang="en-US" sz="1600" b="1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Turret 1 – Tool Change and Z-preposition </a:t>
            </a:r>
            <a:r>
              <a:rPr lang="en-US" sz="16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(with XY,Z,B retract) 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6E1DFD4-A2E4-44A5-AFC2-1239F829358A}"/>
              </a:ext>
            </a:extLst>
          </p:cNvPr>
          <p:cNvSpPr/>
          <p:nvPr/>
        </p:nvSpPr>
        <p:spPr>
          <a:xfrm rot="16200000">
            <a:off x="4811753" y="1684765"/>
            <a:ext cx="1529458" cy="400110"/>
          </a:xfrm>
          <a:prstGeom prst="rect">
            <a:avLst/>
          </a:prstGeom>
          <a:solidFill>
            <a:srgbClr val="C4161C"/>
          </a:solidFill>
          <a:ln w="76200"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ea typeface="Roboto Condensed" pitchFamily="2" charset="0"/>
              </a:rPr>
              <a:t>Retracts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4392D99-C853-4863-902C-B8CFF140ED9C}"/>
              </a:ext>
            </a:extLst>
          </p:cNvPr>
          <p:cNvSpPr/>
          <p:nvPr/>
        </p:nvSpPr>
        <p:spPr>
          <a:xfrm rot="16200000">
            <a:off x="4821439" y="3421909"/>
            <a:ext cx="1529458" cy="400110"/>
          </a:xfrm>
          <a:prstGeom prst="rect">
            <a:avLst/>
          </a:prstGeom>
          <a:solidFill>
            <a:srgbClr val="C4161C"/>
          </a:solidFill>
          <a:ln w="76200"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ea typeface="Roboto Condensed" pitchFamily="2" charset="0"/>
              </a:rPr>
              <a:t>Tool Change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0A53B01-C61C-4AA5-AC25-9584EB3C55D9}"/>
              </a:ext>
            </a:extLst>
          </p:cNvPr>
          <p:cNvSpPr/>
          <p:nvPr/>
        </p:nvSpPr>
        <p:spPr>
          <a:xfrm rot="16200000">
            <a:off x="4809968" y="5061149"/>
            <a:ext cx="1529458" cy="400110"/>
          </a:xfrm>
          <a:prstGeom prst="rect">
            <a:avLst/>
          </a:prstGeom>
          <a:solidFill>
            <a:srgbClr val="C4161C"/>
          </a:solidFill>
          <a:ln w="76200"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ea typeface="Roboto Condensed" pitchFamily="2" charset="0"/>
              </a:rPr>
              <a:t>Part Transfer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514377B-3B3A-4DC0-89D8-8F341DF21D5A}"/>
              </a:ext>
            </a:extLst>
          </p:cNvPr>
          <p:cNvSpPr/>
          <p:nvPr/>
        </p:nvSpPr>
        <p:spPr>
          <a:xfrm>
            <a:off x="5986501" y="1687873"/>
            <a:ext cx="44750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4161C"/>
              </a:buClr>
            </a:pPr>
            <a:r>
              <a:rPr lang="en-US" sz="1600" b="1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Turret 1 – Retract XY, Z, B to reference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D6D4F7E-B765-4E4C-B76C-549A846140F4}"/>
              </a:ext>
            </a:extLst>
          </p:cNvPr>
          <p:cNvSpPr/>
          <p:nvPr/>
        </p:nvSpPr>
        <p:spPr>
          <a:xfrm>
            <a:off x="6024410" y="4690837"/>
            <a:ext cx="3295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4161C"/>
              </a:buClr>
            </a:pPr>
            <a:r>
              <a:rPr lang="en-US" sz="1600" b="1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Catch Part on BS and Synch On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E18A5C3-3C09-4F8A-9AAF-B440492642FF}"/>
              </a:ext>
            </a:extLst>
          </p:cNvPr>
          <p:cNvSpPr/>
          <p:nvPr/>
        </p:nvSpPr>
        <p:spPr>
          <a:xfrm>
            <a:off x="6037312" y="4999275"/>
            <a:ext cx="22372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4161C"/>
              </a:buClr>
            </a:pPr>
            <a:r>
              <a:rPr lang="en-US" sz="1600" b="1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Pull Part in MS </a:t>
            </a:r>
            <a:r>
              <a:rPr lang="en-US" sz="16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(BS)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14B4050-BC9D-4DE4-A77C-E88760C95039}"/>
              </a:ext>
            </a:extLst>
          </p:cNvPr>
          <p:cNvSpPr/>
          <p:nvPr/>
        </p:nvSpPr>
        <p:spPr>
          <a:xfrm>
            <a:off x="6034413" y="5292379"/>
            <a:ext cx="3295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4161C"/>
              </a:buClr>
            </a:pPr>
            <a:r>
              <a:rPr lang="en-US" sz="1600" b="1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Retract Back Spindle with Part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AFB1760-1971-40CD-9DCE-A7AF14B25085}"/>
              </a:ext>
            </a:extLst>
          </p:cNvPr>
          <p:cNvSpPr/>
          <p:nvPr/>
        </p:nvSpPr>
        <p:spPr>
          <a:xfrm>
            <a:off x="6034413" y="5491443"/>
            <a:ext cx="3295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4161C"/>
              </a:buClr>
            </a:pPr>
            <a:r>
              <a:rPr lang="en-US" sz="1600" b="1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Retract Back Spindle without Part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3051359-AAFF-4CB9-80C3-D3F006214488}"/>
              </a:ext>
            </a:extLst>
          </p:cNvPr>
          <p:cNvSpPr/>
          <p:nvPr/>
        </p:nvSpPr>
        <p:spPr>
          <a:xfrm>
            <a:off x="6024410" y="5796206"/>
            <a:ext cx="3295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4161C"/>
              </a:buClr>
            </a:pPr>
            <a:r>
              <a:rPr lang="en-US" sz="1600" b="1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Part Release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1B72DDE-AF55-4FDB-A5FB-B6831B5D648F}"/>
              </a:ext>
            </a:extLst>
          </p:cNvPr>
          <p:cNvSpPr/>
          <p:nvPr/>
        </p:nvSpPr>
        <p:spPr>
          <a:xfrm>
            <a:off x="6024182" y="2050633"/>
            <a:ext cx="55783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4161C"/>
              </a:buClr>
            </a:pPr>
            <a:r>
              <a:rPr lang="en-US" sz="1600" b="1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Turret n – Retract X(Y) to reference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40D6A2A-8F6A-484F-B99B-D96196F127D5}"/>
              </a:ext>
            </a:extLst>
          </p:cNvPr>
          <p:cNvSpPr/>
          <p:nvPr/>
        </p:nvSpPr>
        <p:spPr>
          <a:xfrm>
            <a:off x="6034413" y="2246082"/>
            <a:ext cx="5464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4161C"/>
              </a:buClr>
            </a:pPr>
            <a:r>
              <a:rPr lang="en-US" sz="1600" b="1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Turret n – Retract X(Y), Z to reference </a:t>
            </a:r>
            <a:r>
              <a:rPr lang="en-US" sz="1600" b="1" dirty="0">
                <a:solidFill>
                  <a:srgbClr val="333333"/>
                </a:solidFill>
                <a:ea typeface="Roboto Condensed" pitchFamily="2" charset="0"/>
              </a:rPr>
              <a:t>(left/right limit) </a:t>
            </a:r>
            <a:endParaRPr lang="en-US" sz="1600" b="1" dirty="0">
              <a:solidFill>
                <a:srgbClr val="333333"/>
              </a:solidFill>
              <a:latin typeface="+mj-lt"/>
              <a:ea typeface="Roboto Condensed" pitchFamily="2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ACEF4CF-1E78-49F0-9461-01E1AA6751F6}"/>
              </a:ext>
            </a:extLst>
          </p:cNvPr>
          <p:cNvSpPr/>
          <p:nvPr/>
        </p:nvSpPr>
        <p:spPr>
          <a:xfrm>
            <a:off x="6034413" y="2429038"/>
            <a:ext cx="44750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4161C"/>
              </a:buClr>
            </a:pPr>
            <a:r>
              <a:rPr lang="en-US" sz="1600" b="1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Turret n – Retract XY, Z, B to reference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BBA09E2-2C13-420F-9B71-79D1F3B2F66D}"/>
              </a:ext>
            </a:extLst>
          </p:cNvPr>
          <p:cNvSpPr/>
          <p:nvPr/>
        </p:nvSpPr>
        <p:spPr>
          <a:xfrm>
            <a:off x="6021623" y="3621964"/>
            <a:ext cx="44484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4161C"/>
              </a:buClr>
            </a:pPr>
            <a:r>
              <a:rPr lang="en-US" sz="1600" b="1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Turret n – Tool Change </a:t>
            </a:r>
            <a:r>
              <a:rPr lang="en-US" sz="16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(with XY,Z,B retract)</a:t>
            </a:r>
            <a:r>
              <a:rPr lang="en-US" sz="1600" b="1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 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E4CE281-4314-4568-839B-1B07A5260F09}"/>
              </a:ext>
            </a:extLst>
          </p:cNvPr>
          <p:cNvSpPr/>
          <p:nvPr/>
        </p:nvSpPr>
        <p:spPr>
          <a:xfrm>
            <a:off x="6021623" y="3811982"/>
            <a:ext cx="60990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4161C"/>
              </a:buClr>
            </a:pPr>
            <a:r>
              <a:rPr lang="en-US" sz="1600" b="1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Turret n – Tool Change and Z-preposition </a:t>
            </a:r>
            <a:r>
              <a:rPr lang="en-US" sz="16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(with XY,Z,B retract) </a:t>
            </a:r>
          </a:p>
        </p:txBody>
      </p:sp>
    </p:spTree>
    <p:extLst>
      <p:ext uri="{BB962C8B-B14F-4D97-AF65-F5344CB8AC3E}">
        <p14:creationId xmlns:p14="http://schemas.microsoft.com/office/powerpoint/2010/main" val="23017294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71" grpId="0"/>
      <p:bldP spid="75" grpId="0"/>
      <p:bldP spid="81" grpId="0"/>
      <p:bldP spid="83" grpId="0"/>
      <p:bldP spid="84" grpId="0"/>
      <p:bldP spid="85" grpId="0" animBg="1"/>
      <p:bldP spid="86" grpId="0" animBg="1"/>
      <p:bldP spid="87" grpId="0" animBg="1"/>
      <p:bldP spid="88" grpId="0"/>
      <p:bldP spid="89" grpId="0"/>
      <p:bldP spid="91" grpId="0"/>
      <p:bldP spid="92" grpId="0"/>
      <p:bldP spid="94" grpId="0"/>
      <p:bldP spid="95" grpId="0"/>
      <p:bldP spid="96" grpId="0"/>
      <p:bldP spid="97" grpId="0"/>
      <p:bldP spid="98" grpId="0"/>
      <p:bldP spid="99" grpId="0"/>
      <p:bldP spid="1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040EFD8-7E00-4A2A-85FF-23840A331890}"/>
              </a:ext>
            </a:extLst>
          </p:cNvPr>
          <p:cNvSpPr/>
          <p:nvPr/>
        </p:nvSpPr>
        <p:spPr>
          <a:xfrm>
            <a:off x="3303301" y="2672937"/>
            <a:ext cx="4907938" cy="110067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BA0E41-400B-4E2F-9859-5EC84768D94A}"/>
              </a:ext>
            </a:extLst>
          </p:cNvPr>
          <p:cNvSpPr/>
          <p:nvPr/>
        </p:nvSpPr>
        <p:spPr>
          <a:xfrm>
            <a:off x="3325839" y="2750930"/>
            <a:ext cx="4102004" cy="956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Calibri"/>
            </a:endParaRPr>
          </a:p>
          <a:p>
            <a:endParaRPr lang="en-GB" b="1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883E64-5FD2-4D4B-A31C-5A59C2811693}"/>
              </a:ext>
            </a:extLst>
          </p:cNvPr>
          <p:cNvSpPr/>
          <p:nvPr/>
        </p:nvSpPr>
        <p:spPr>
          <a:xfrm>
            <a:off x="8810353" y="2672933"/>
            <a:ext cx="3014379" cy="147760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2ED86C-5CB6-492E-A979-7118A3620511}"/>
              </a:ext>
            </a:extLst>
          </p:cNvPr>
          <p:cNvSpPr/>
          <p:nvPr/>
        </p:nvSpPr>
        <p:spPr>
          <a:xfrm>
            <a:off x="2909216" y="2672937"/>
            <a:ext cx="4910325" cy="147760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4DECE7-6F86-4664-ACC6-C9B60A3D506F}"/>
              </a:ext>
            </a:extLst>
          </p:cNvPr>
          <p:cNvSpPr/>
          <p:nvPr/>
        </p:nvSpPr>
        <p:spPr>
          <a:xfrm>
            <a:off x="8439585" y="2750929"/>
            <a:ext cx="3318545" cy="1332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1B0846-AE1C-4AFA-82B1-551F5C7C1807}"/>
              </a:ext>
            </a:extLst>
          </p:cNvPr>
          <p:cNvSpPr/>
          <p:nvPr/>
        </p:nvSpPr>
        <p:spPr>
          <a:xfrm>
            <a:off x="3000312" y="2750931"/>
            <a:ext cx="4819229" cy="1332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A41573-DD07-487C-8080-12A2FC8A3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52" y="843496"/>
            <a:ext cx="6904888" cy="5496554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621E3810-E441-4233-AEBC-D8D62289F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2088"/>
            <a:ext cx="12189883" cy="482728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SolidCAM 2020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E72945F-F415-42EB-8350-68340A798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52936"/>
            <a:ext cx="12192000" cy="654049"/>
          </a:xfrm>
          <a:solidFill>
            <a:srgbClr val="C000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chemeClr val="bg1"/>
                </a:solidFill>
              </a:rPr>
              <a:t>Implementation of C-axis interpolation cycle</a:t>
            </a:r>
            <a:endParaRPr lang="en-GB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040EFD8-7E00-4A2A-85FF-23840A331890}"/>
              </a:ext>
            </a:extLst>
          </p:cNvPr>
          <p:cNvSpPr/>
          <p:nvPr/>
        </p:nvSpPr>
        <p:spPr>
          <a:xfrm>
            <a:off x="3282371" y="2701223"/>
            <a:ext cx="4907938" cy="110067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883E64-5FD2-4D4B-A31C-5A59C2811693}"/>
              </a:ext>
            </a:extLst>
          </p:cNvPr>
          <p:cNvSpPr/>
          <p:nvPr/>
        </p:nvSpPr>
        <p:spPr>
          <a:xfrm>
            <a:off x="8810353" y="2672933"/>
            <a:ext cx="3014379" cy="147760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2ED86C-5CB6-492E-A979-7118A3620511}"/>
              </a:ext>
            </a:extLst>
          </p:cNvPr>
          <p:cNvSpPr/>
          <p:nvPr/>
        </p:nvSpPr>
        <p:spPr>
          <a:xfrm>
            <a:off x="2909216" y="2672937"/>
            <a:ext cx="4910325" cy="147760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4DECE7-6F86-4664-ACC6-C9B60A3D506F}"/>
              </a:ext>
            </a:extLst>
          </p:cNvPr>
          <p:cNvSpPr/>
          <p:nvPr/>
        </p:nvSpPr>
        <p:spPr>
          <a:xfrm>
            <a:off x="8439585" y="2750929"/>
            <a:ext cx="3318545" cy="1332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A41573-DD07-487C-8080-12A2FC8A3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6" y="1084008"/>
            <a:ext cx="6415774" cy="5107201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621E3810-E441-4233-AEBC-D8D62289F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40839"/>
            <a:ext cx="12189883" cy="482728"/>
          </a:xfrm>
        </p:spPr>
        <p:txBody>
          <a:bodyPr/>
          <a:lstStyle/>
          <a:p>
            <a:pPr eaLnBrk="1" hangingPunct="1">
              <a:defRPr/>
            </a:pPr>
            <a:r>
              <a:rPr lang="sr-Latn-RS" sz="28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Everything you sho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u</a:t>
            </a:r>
            <a:r>
              <a:rPr lang="sr-Latn-RS" sz="28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ld know about it</a:t>
            </a:r>
            <a:endParaRPr lang="en-GB" sz="2800" b="1" dirty="0">
              <a:solidFill>
                <a:schemeClr val="bg1"/>
              </a:solidFill>
              <a:effectLst>
                <a:outerShdw blurRad="317500" dir="2700000" algn="tl" rotWithShape="0">
                  <a:srgbClr val="000000">
                    <a:alpha val="90000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F9D42D-E060-430E-9359-C36B06BEDD55}"/>
              </a:ext>
            </a:extLst>
          </p:cNvPr>
          <p:cNvSpPr/>
          <p:nvPr/>
        </p:nvSpPr>
        <p:spPr>
          <a:xfrm>
            <a:off x="398468" y="1273565"/>
            <a:ext cx="2652586" cy="369332"/>
          </a:xfrm>
          <a:prstGeom prst="rect">
            <a:avLst/>
          </a:prstGeom>
          <a:solidFill>
            <a:srgbClr val="C4161C"/>
          </a:solidFill>
          <a:ln w="952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  <a:ea typeface="Roboto Condensed" pitchFamily="2" charset="0"/>
              </a:rPr>
              <a:t>G12.1/G112/TRANSPIT/…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D3D652-53D6-43F1-B1D6-D79F650E60E7}"/>
              </a:ext>
            </a:extLst>
          </p:cNvPr>
          <p:cNvSpPr/>
          <p:nvPr/>
        </p:nvSpPr>
        <p:spPr>
          <a:xfrm>
            <a:off x="398468" y="4815801"/>
            <a:ext cx="6200415" cy="369332"/>
          </a:xfrm>
          <a:prstGeom prst="rect">
            <a:avLst/>
          </a:prstGeom>
          <a:solidFill>
            <a:srgbClr val="C4161C"/>
          </a:solidFill>
          <a:ln w="952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  <a:ea typeface="Roboto Condensed" pitchFamily="2" charset="0"/>
              </a:rPr>
              <a:t>Operator friendly for manual </a:t>
            </a:r>
            <a:r>
              <a:rPr lang="sr-Latn-RS" b="1" dirty="0">
                <a:solidFill>
                  <a:schemeClr val="bg1"/>
                </a:solidFill>
                <a:latin typeface="+mj-lt"/>
                <a:ea typeface="Roboto Condensed" pitchFamily="2" charset="0"/>
              </a:rPr>
              <a:t>GCode programming/</a:t>
            </a:r>
            <a:r>
              <a:rPr lang="en-US" b="1" dirty="0">
                <a:solidFill>
                  <a:schemeClr val="bg1"/>
                </a:solidFill>
                <a:latin typeface="+mj-lt"/>
                <a:ea typeface="Roboto Condensed" pitchFamily="2" charset="0"/>
              </a:rPr>
              <a:t>adjustments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05BC68-6034-49BF-AC35-E8F5AE04F41E}"/>
              </a:ext>
            </a:extLst>
          </p:cNvPr>
          <p:cNvSpPr/>
          <p:nvPr/>
        </p:nvSpPr>
        <p:spPr>
          <a:xfrm>
            <a:off x="386780" y="1863938"/>
            <a:ext cx="3899978" cy="369332"/>
          </a:xfrm>
          <a:prstGeom prst="rect">
            <a:avLst/>
          </a:prstGeom>
          <a:solidFill>
            <a:srgbClr val="C4161C"/>
          </a:solidFill>
          <a:ln w="952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  <a:latin typeface="+mj-lt"/>
                <a:ea typeface="Roboto Condensed" pitchFamily="2" charset="0"/>
              </a:rPr>
              <a:t>Arc interpolation G02/G03 can be used</a:t>
            </a:r>
            <a:endParaRPr lang="en-US" b="1" dirty="0">
              <a:solidFill>
                <a:schemeClr val="bg1"/>
              </a:solidFill>
              <a:latin typeface="+mj-lt"/>
              <a:ea typeface="Roboto Condensed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4EF8E4-5AD1-48DB-AAE3-9500FA7DCD42}"/>
              </a:ext>
            </a:extLst>
          </p:cNvPr>
          <p:cNvSpPr/>
          <p:nvPr/>
        </p:nvSpPr>
        <p:spPr>
          <a:xfrm>
            <a:off x="398468" y="2454311"/>
            <a:ext cx="3440109" cy="369332"/>
          </a:xfrm>
          <a:prstGeom prst="rect">
            <a:avLst/>
          </a:prstGeom>
          <a:solidFill>
            <a:srgbClr val="C4161C"/>
          </a:solidFill>
          <a:ln w="952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  <a:ea typeface="Roboto Condensed" pitchFamily="2" charset="0"/>
              </a:rPr>
              <a:t>Radius Compensation </a:t>
            </a:r>
            <a:r>
              <a:rPr lang="sr-Latn-RS" b="1" dirty="0">
                <a:solidFill>
                  <a:schemeClr val="bg1"/>
                </a:solidFill>
                <a:latin typeface="+mj-lt"/>
                <a:ea typeface="Roboto Condensed" pitchFamily="2" charset="0"/>
              </a:rPr>
              <a:t>can be used</a:t>
            </a:r>
            <a:endParaRPr lang="en-US" b="1" dirty="0">
              <a:solidFill>
                <a:schemeClr val="bg1"/>
              </a:solidFill>
              <a:latin typeface="+mj-lt"/>
              <a:ea typeface="Roboto Condensed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E00624-8F7C-435B-ABB4-0880241FBE8F}"/>
              </a:ext>
            </a:extLst>
          </p:cNvPr>
          <p:cNvSpPr/>
          <p:nvPr/>
        </p:nvSpPr>
        <p:spPr>
          <a:xfrm>
            <a:off x="398113" y="3044684"/>
            <a:ext cx="3296352" cy="369332"/>
          </a:xfrm>
          <a:prstGeom prst="rect">
            <a:avLst/>
          </a:prstGeom>
          <a:solidFill>
            <a:srgbClr val="C4161C"/>
          </a:solidFill>
          <a:ln w="952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  <a:latin typeface="+mj-lt"/>
                <a:ea typeface="Roboto Condensed" pitchFamily="2" charset="0"/>
              </a:rPr>
              <a:t>XZY programming instead of X</a:t>
            </a:r>
            <a:r>
              <a:rPr lang="en-US" b="1" dirty="0">
                <a:solidFill>
                  <a:schemeClr val="bg1"/>
                </a:solidFill>
                <a:latin typeface="+mj-lt"/>
                <a:ea typeface="Roboto Condensed" pitchFamily="2" charset="0"/>
              </a:rPr>
              <a:t>Z</a:t>
            </a:r>
            <a:r>
              <a:rPr lang="sr-Latn-RS" b="1" dirty="0">
                <a:solidFill>
                  <a:schemeClr val="bg1"/>
                </a:solidFill>
                <a:latin typeface="+mj-lt"/>
                <a:ea typeface="Roboto Condensed" pitchFamily="2" charset="0"/>
              </a:rPr>
              <a:t>C</a:t>
            </a:r>
            <a:endParaRPr lang="en-US" b="1" dirty="0">
              <a:solidFill>
                <a:schemeClr val="bg1"/>
              </a:solidFill>
              <a:latin typeface="+mj-lt"/>
              <a:ea typeface="Roboto Condensed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45ED2F-54D6-4A49-9E90-69655DDC8703}"/>
              </a:ext>
            </a:extLst>
          </p:cNvPr>
          <p:cNvSpPr/>
          <p:nvPr/>
        </p:nvSpPr>
        <p:spPr>
          <a:xfrm>
            <a:off x="378976" y="3635057"/>
            <a:ext cx="3568606" cy="369332"/>
          </a:xfrm>
          <a:prstGeom prst="rect">
            <a:avLst/>
          </a:prstGeom>
          <a:solidFill>
            <a:srgbClr val="C4161C"/>
          </a:solidFill>
          <a:ln w="952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  <a:latin typeface="+mj-lt"/>
                <a:ea typeface="Roboto Condensed" pitchFamily="2" charset="0"/>
              </a:rPr>
              <a:t>Shorter Gcode in comparing to XZC</a:t>
            </a:r>
            <a:endParaRPr lang="en-US" b="1" dirty="0">
              <a:solidFill>
                <a:schemeClr val="bg1"/>
              </a:solidFill>
              <a:latin typeface="+mj-lt"/>
              <a:ea typeface="Roboto Condensed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909939-D9F5-4682-9DD1-0B199841271E}"/>
              </a:ext>
            </a:extLst>
          </p:cNvPr>
          <p:cNvSpPr/>
          <p:nvPr/>
        </p:nvSpPr>
        <p:spPr>
          <a:xfrm>
            <a:off x="386780" y="4225430"/>
            <a:ext cx="2293000" cy="369332"/>
          </a:xfrm>
          <a:prstGeom prst="rect">
            <a:avLst/>
          </a:prstGeom>
          <a:solidFill>
            <a:srgbClr val="C4161C"/>
          </a:solidFill>
          <a:ln w="952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  <a:latin typeface="+mj-lt"/>
                <a:ea typeface="Roboto Condensed" pitchFamily="2" charset="0"/>
              </a:rPr>
              <a:t>Better surface quality</a:t>
            </a:r>
            <a:endParaRPr lang="en-US" b="1" dirty="0">
              <a:solidFill>
                <a:schemeClr val="bg1"/>
              </a:solidFill>
              <a:latin typeface="+mj-lt"/>
              <a:ea typeface="Roboto Condensed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3E26CD-5BB5-4D47-94B3-EAE864ACEB2E}"/>
              </a:ext>
            </a:extLst>
          </p:cNvPr>
          <p:cNvSpPr/>
          <p:nvPr/>
        </p:nvSpPr>
        <p:spPr>
          <a:xfrm>
            <a:off x="398468" y="5406172"/>
            <a:ext cx="7041800" cy="369332"/>
          </a:xfrm>
          <a:prstGeom prst="rect">
            <a:avLst/>
          </a:prstGeom>
          <a:solidFill>
            <a:srgbClr val="C4161C"/>
          </a:solidFill>
          <a:ln w="952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  <a:latin typeface="+mj-lt"/>
                <a:ea typeface="Roboto Condensed" pitchFamily="2" charset="0"/>
              </a:rPr>
              <a:t>For large parts with limited Y</a:t>
            </a:r>
            <a:r>
              <a:rPr lang="en-US" b="1" dirty="0">
                <a:solidFill>
                  <a:schemeClr val="bg1"/>
                </a:solidFill>
                <a:latin typeface="+mj-lt"/>
                <a:ea typeface="Roboto Condensed" pitchFamily="2" charset="0"/>
              </a:rPr>
              <a:t>-axis stroke or narrow linear turret stations</a:t>
            </a:r>
          </a:p>
        </p:txBody>
      </p:sp>
    </p:spTree>
    <p:extLst>
      <p:ext uri="{BB962C8B-B14F-4D97-AF65-F5344CB8AC3E}">
        <p14:creationId xmlns:p14="http://schemas.microsoft.com/office/powerpoint/2010/main" val="2510656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B39605-8E7B-4F69-A73F-B7A6065CC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2088"/>
            <a:ext cx="12189883" cy="482728"/>
          </a:xfrm>
        </p:spPr>
        <p:txBody>
          <a:bodyPr/>
          <a:lstStyle/>
          <a:p>
            <a:pPr eaLnBrk="1" hangingPunct="1">
              <a:defRPr/>
            </a:pPr>
            <a:r>
              <a:rPr lang="sr-Latn-RS" sz="28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Example of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manual </a:t>
            </a:r>
            <a:r>
              <a:rPr lang="sr-Latn-RS" sz="28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programming </a:t>
            </a:r>
            <a:endParaRPr lang="en-GB" sz="2800" b="1" dirty="0">
              <a:solidFill>
                <a:schemeClr val="bg1"/>
              </a:solidFill>
              <a:effectLst>
                <a:outerShdw blurRad="317500" dir="2700000" algn="tl" rotWithShape="0">
                  <a:srgbClr val="000000">
                    <a:alpha val="90000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E386E3-E821-471D-B4EF-C7DBF8C3D58C}"/>
              </a:ext>
            </a:extLst>
          </p:cNvPr>
          <p:cNvSpPr/>
          <p:nvPr/>
        </p:nvSpPr>
        <p:spPr>
          <a:xfrm>
            <a:off x="1321375" y="933883"/>
            <a:ext cx="6096000" cy="55861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O0001;</a:t>
            </a:r>
            <a:br>
              <a:rPr lang="en-US" sz="17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17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G54;</a:t>
            </a:r>
            <a:br>
              <a:rPr lang="en-US" sz="17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17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T1010;</a:t>
            </a:r>
            <a:br>
              <a:rPr lang="en-US" sz="17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17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M45;</a:t>
            </a:r>
            <a:br>
              <a:rPr lang="en-US" sz="17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17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G28 H0;</a:t>
            </a:r>
            <a:br>
              <a:rPr lang="en-US" sz="17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17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G97 S100 M13;</a:t>
            </a:r>
            <a:br>
              <a:rPr lang="en-US" sz="17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17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G00 Z30.0;</a:t>
            </a:r>
            <a:br>
              <a:rPr lang="en-US" sz="17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17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X80.0 Y0 C0;</a:t>
            </a:r>
            <a:br>
              <a:rPr lang="en-US" sz="17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17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G98 G01 Z-20.0 F100;</a:t>
            </a:r>
            <a:br>
              <a:rPr lang="en-US" sz="17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17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G18;</a:t>
            </a:r>
            <a:br>
              <a:rPr lang="en-US" sz="17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17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G12.1(G112)</a:t>
            </a:r>
            <a:r>
              <a:rPr lang="en-US" sz="17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;</a:t>
            </a:r>
            <a:r>
              <a:rPr lang="en-US" sz="17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..........</a:t>
            </a:r>
            <a:r>
              <a:rPr lang="sr-Latn-RS" sz="17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(4)</a:t>
            </a:r>
            <a:endParaRPr lang="en-US" sz="1700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G42 X50.0; .............</a:t>
            </a:r>
            <a:r>
              <a:rPr lang="sr-Latn-R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	(5)</a:t>
            </a:r>
            <a:br>
              <a:rPr lang="pt-BR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pt-BR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C25.0; ..................</a:t>
            </a:r>
            <a:r>
              <a:rPr lang="sr-Latn-R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...	(6)</a:t>
            </a:r>
            <a:br>
              <a:rPr lang="pt-BR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pt-BR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X-50.0;................</a:t>
            </a:r>
            <a:r>
              <a:rPr lang="sr-Latn-R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.....	(7)</a:t>
            </a:r>
            <a:br>
              <a:rPr lang="pt-BR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pt-BR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C-25.0; ...................</a:t>
            </a:r>
            <a:r>
              <a:rPr lang="sr-Latn-R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	(8)</a:t>
            </a:r>
            <a:br>
              <a:rPr lang="pt-BR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pt-BR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X50.0; ...................</a:t>
            </a:r>
            <a:r>
              <a:rPr lang="sr-Latn-R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	(9)</a:t>
            </a:r>
            <a:br>
              <a:rPr lang="pt-BR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pt-BR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C0; ........................</a:t>
            </a:r>
            <a:r>
              <a:rPr lang="sr-Latn-R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	(10)</a:t>
            </a:r>
            <a:br>
              <a:rPr lang="pt-BR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pt-BR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G40 X100.0; ............</a:t>
            </a:r>
            <a:r>
              <a:rPr lang="sr-Latn-R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	(11)</a:t>
            </a:r>
            <a:br>
              <a:rPr lang="pt-BR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pt-BR" sz="17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G13.1(G113)</a:t>
            </a:r>
            <a:r>
              <a:rPr lang="pt-BR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;</a:t>
            </a:r>
            <a:r>
              <a:rPr lang="pt-BR" sz="17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br>
              <a:rPr lang="pt-BR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…</a:t>
            </a:r>
            <a:br>
              <a:rPr lang="en-US" sz="17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endParaRPr lang="en-US" sz="17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4D0B67-43AE-4E29-8ECD-0B18DCE13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287" y="859290"/>
            <a:ext cx="7080828" cy="2796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031A47-9745-4A98-B521-527D4BA54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440" y="3368872"/>
            <a:ext cx="3318141" cy="305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9979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040EFD8-7E00-4A2A-85FF-23840A331890}"/>
              </a:ext>
            </a:extLst>
          </p:cNvPr>
          <p:cNvSpPr/>
          <p:nvPr/>
        </p:nvSpPr>
        <p:spPr>
          <a:xfrm>
            <a:off x="3303301" y="2672937"/>
            <a:ext cx="4907938" cy="110067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BA0E41-400B-4E2F-9859-5EC84768D94A}"/>
              </a:ext>
            </a:extLst>
          </p:cNvPr>
          <p:cNvSpPr/>
          <p:nvPr/>
        </p:nvSpPr>
        <p:spPr>
          <a:xfrm>
            <a:off x="3325839" y="2750930"/>
            <a:ext cx="4102004" cy="956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Calibri"/>
            </a:endParaRPr>
          </a:p>
          <a:p>
            <a:endParaRPr lang="en-GB" b="1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883E64-5FD2-4D4B-A31C-5A59C2811693}"/>
              </a:ext>
            </a:extLst>
          </p:cNvPr>
          <p:cNvSpPr/>
          <p:nvPr/>
        </p:nvSpPr>
        <p:spPr>
          <a:xfrm>
            <a:off x="8810353" y="2672933"/>
            <a:ext cx="3014379" cy="147760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2ED86C-5CB6-492E-A979-7118A3620511}"/>
              </a:ext>
            </a:extLst>
          </p:cNvPr>
          <p:cNvSpPr/>
          <p:nvPr/>
        </p:nvSpPr>
        <p:spPr>
          <a:xfrm>
            <a:off x="2909216" y="2672937"/>
            <a:ext cx="4910325" cy="147760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4DECE7-6F86-4664-ACC6-C9B60A3D506F}"/>
              </a:ext>
            </a:extLst>
          </p:cNvPr>
          <p:cNvSpPr/>
          <p:nvPr/>
        </p:nvSpPr>
        <p:spPr>
          <a:xfrm>
            <a:off x="8439585" y="2750929"/>
            <a:ext cx="3318545" cy="1332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7647746-3672-4381-A00D-94F74DAF4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2088"/>
            <a:ext cx="12189883" cy="482728"/>
          </a:xfrm>
        </p:spPr>
        <p:txBody>
          <a:bodyPr/>
          <a:lstStyle/>
          <a:p>
            <a:pPr eaLnBrk="1" hangingPunct="1">
              <a:defRPr/>
            </a:pPr>
            <a:r>
              <a:rPr lang="sr-Latn-RS" sz="28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Programming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habits</a:t>
            </a:r>
            <a:endParaRPr lang="en-GB" sz="2800" b="1" dirty="0">
              <a:solidFill>
                <a:schemeClr val="bg1"/>
              </a:solidFill>
              <a:effectLst>
                <a:outerShdw blurRad="317500" dir="2700000" algn="tl" rotWithShape="0">
                  <a:srgbClr val="000000">
                    <a:alpha val="90000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879DC9-EF56-45AA-8F03-B44D94AE4A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958" y="1139108"/>
            <a:ext cx="5137913" cy="51379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BE05BA5-B152-44C0-A165-8858B5079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9958" y="1139108"/>
            <a:ext cx="5137913" cy="51379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3E6316-1356-45F5-8B57-8BE2493AF0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9958" y="1139108"/>
            <a:ext cx="5137913" cy="51379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F49FEFB-040E-4F7D-86BF-39F80B6990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9958" y="1139108"/>
            <a:ext cx="5137913" cy="51379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3C1D6C-21DE-49E2-B87C-306F0238EE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39108"/>
            <a:ext cx="5169763" cy="516976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6EB470B-42D9-4331-8764-BB06E4568C3C}"/>
              </a:ext>
            </a:extLst>
          </p:cNvPr>
          <p:cNvSpPr/>
          <p:nvPr/>
        </p:nvSpPr>
        <p:spPr>
          <a:xfrm>
            <a:off x="7446144" y="1152563"/>
            <a:ext cx="226354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Programming drawing</a:t>
            </a:r>
            <a:endParaRPr lang="en-US" sz="17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E7CDE07-8AAC-490D-96E2-DBF0FF24AFAA}"/>
              </a:ext>
            </a:extLst>
          </p:cNvPr>
          <p:cNvSpPr/>
          <p:nvPr/>
        </p:nvSpPr>
        <p:spPr>
          <a:xfrm>
            <a:off x="1087798" y="888486"/>
            <a:ext cx="6096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Roboto"/>
              </a:rPr>
              <a:t>O0001;</a:t>
            </a:r>
          </a:p>
          <a:p>
            <a:r>
              <a:rPr lang="en-US" sz="1200" dirty="0">
                <a:latin typeface="Roboto"/>
              </a:rPr>
              <a:t>…</a:t>
            </a:r>
          </a:p>
          <a:p>
            <a:r>
              <a:rPr lang="en-US" sz="1200" dirty="0">
                <a:latin typeface="Roboto"/>
              </a:rPr>
              <a:t>M45 (C-AXIS ON)</a:t>
            </a:r>
          </a:p>
          <a:p>
            <a:r>
              <a:rPr lang="en-US" sz="1200" dirty="0">
                <a:latin typeface="Roboto"/>
              </a:rPr>
              <a:t>G28 H0 (C-AXIS REFERENCE)</a:t>
            </a:r>
          </a:p>
          <a:p>
            <a:r>
              <a:rPr lang="en-US" sz="1200" dirty="0">
                <a:latin typeface="Roboto"/>
              </a:rPr>
              <a:t>G0 C0</a:t>
            </a:r>
          </a:p>
          <a:p>
            <a:r>
              <a:rPr lang="en-US" sz="1200" dirty="0">
                <a:latin typeface="Roboto"/>
              </a:rPr>
              <a:t>G00 X31.4038 Y0. Z10. 	(Pre-position with OPOS set)</a:t>
            </a:r>
          </a:p>
          <a:p>
            <a:r>
              <a:rPr lang="en-US" sz="1200" dirty="0">
                <a:latin typeface="Roboto"/>
              </a:rPr>
              <a:t>G01 F5000 		(General feed for rapid move)</a:t>
            </a:r>
          </a:p>
          <a:p>
            <a:r>
              <a:rPr lang="en-US" sz="1200" dirty="0">
                <a:latin typeface="Roboto"/>
              </a:rPr>
              <a:t>G05.1 Q1</a:t>
            </a:r>
          </a:p>
          <a:p>
            <a:r>
              <a:rPr lang="en-US" sz="1200" b="1" dirty="0">
                <a:latin typeface="Roboto"/>
              </a:rPr>
              <a:t>G12.1 </a:t>
            </a:r>
            <a:r>
              <a:rPr lang="en-US" sz="1200" dirty="0">
                <a:latin typeface="Roboto"/>
              </a:rPr>
              <a:t>(START POLAR INTERPOLATION)</a:t>
            </a:r>
          </a:p>
          <a:p>
            <a:r>
              <a:rPr lang="en-US" sz="1200" dirty="0">
                <a:latin typeface="Roboto"/>
              </a:rPr>
              <a:t>G01 X19. Z10. C-12.502 	(Linear interpolation with HPOS set)</a:t>
            </a:r>
          </a:p>
          <a:p>
            <a:r>
              <a:rPr lang="en-US" sz="1200" dirty="0">
                <a:latin typeface="Roboto"/>
              </a:rPr>
              <a:t>G01 Z2. </a:t>
            </a:r>
          </a:p>
          <a:p>
            <a:r>
              <a:rPr lang="en-US" sz="1200" dirty="0">
                <a:latin typeface="Roboto"/>
              </a:rPr>
              <a:t>G01 Z-5. F300 </a:t>
            </a:r>
          </a:p>
          <a:p>
            <a:r>
              <a:rPr lang="en-US" sz="1200" dirty="0">
                <a:latin typeface="Roboto"/>
              </a:rPr>
              <a:t>G41 G01 C-9.5 F800 </a:t>
            </a:r>
          </a:p>
          <a:p>
            <a:r>
              <a:rPr lang="en-US" sz="1200" dirty="0">
                <a:latin typeface="Roboto"/>
              </a:rPr>
              <a:t>G01 X10. </a:t>
            </a:r>
          </a:p>
          <a:p>
            <a:r>
              <a:rPr lang="en-US" sz="1200" dirty="0">
                <a:latin typeface="Roboto"/>
              </a:rPr>
              <a:t>G03 X-10. C-9.5 R-5. 	(Arc interpolation with HPOS set)</a:t>
            </a:r>
          </a:p>
          <a:p>
            <a:r>
              <a:rPr lang="en-US" sz="1200" dirty="0">
                <a:latin typeface="Roboto"/>
              </a:rPr>
              <a:t>G01 X-19. </a:t>
            </a:r>
          </a:p>
          <a:p>
            <a:r>
              <a:rPr lang="en-US" sz="1200" dirty="0">
                <a:latin typeface="Roboto"/>
              </a:rPr>
              <a:t>G01 C-2. </a:t>
            </a:r>
          </a:p>
          <a:p>
            <a:r>
              <a:rPr lang="en-US" sz="1200" dirty="0">
                <a:latin typeface="Roboto"/>
              </a:rPr>
              <a:t>G03 X-15.9886 C7.7679 R5. </a:t>
            </a:r>
          </a:p>
          <a:p>
            <a:r>
              <a:rPr lang="en-US" sz="1200" dirty="0">
                <a:latin typeface="Roboto"/>
              </a:rPr>
              <a:t>G03 X-19. C8. R5. </a:t>
            </a:r>
          </a:p>
          <a:p>
            <a:r>
              <a:rPr lang="en-US" sz="1200" dirty="0">
                <a:latin typeface="Roboto"/>
              </a:rPr>
              <a:t>G01 C9.5 </a:t>
            </a:r>
          </a:p>
          <a:p>
            <a:r>
              <a:rPr lang="en-US" sz="1200" dirty="0">
                <a:latin typeface="Roboto"/>
              </a:rPr>
              <a:t>G01 X19. </a:t>
            </a:r>
          </a:p>
          <a:p>
            <a:r>
              <a:rPr lang="en-US" sz="1200" dirty="0">
                <a:latin typeface="Roboto"/>
              </a:rPr>
              <a:t>G01 C5. </a:t>
            </a:r>
          </a:p>
          <a:p>
            <a:r>
              <a:rPr lang="en-US" sz="1200" dirty="0">
                <a:latin typeface="Roboto"/>
              </a:rPr>
              <a:t>G03 X19. C-5. R-5. </a:t>
            </a:r>
          </a:p>
          <a:p>
            <a:r>
              <a:rPr lang="en-US" sz="1200" dirty="0">
                <a:latin typeface="Roboto"/>
              </a:rPr>
              <a:t>G01 C-9.5 </a:t>
            </a:r>
          </a:p>
          <a:p>
            <a:r>
              <a:rPr lang="en-US" sz="1200" dirty="0">
                <a:latin typeface="Roboto"/>
              </a:rPr>
              <a:t>G40 G01 X25.004 </a:t>
            </a:r>
          </a:p>
          <a:p>
            <a:r>
              <a:rPr lang="en-US" sz="1200" dirty="0">
                <a:latin typeface="Roboto"/>
              </a:rPr>
              <a:t>G01 Z10. F5000 </a:t>
            </a:r>
          </a:p>
          <a:p>
            <a:r>
              <a:rPr lang="en-US" sz="1200" b="1" dirty="0">
                <a:latin typeface="Roboto"/>
              </a:rPr>
              <a:t>G13.1</a:t>
            </a:r>
            <a:r>
              <a:rPr lang="en-US" sz="1200" dirty="0">
                <a:latin typeface="Roboto"/>
              </a:rPr>
              <a:t> (END POLAR INTERPOLATION)</a:t>
            </a:r>
          </a:p>
          <a:p>
            <a:r>
              <a:rPr lang="en-US" sz="1200" dirty="0">
                <a:latin typeface="Roboto"/>
              </a:rPr>
              <a:t>G05.1 Q0</a:t>
            </a:r>
          </a:p>
          <a:p>
            <a:r>
              <a:rPr lang="en-US" sz="1200" dirty="0">
                <a:latin typeface="Roboto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733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btitle 2">
            <a:extLst>
              <a:ext uri="{FF2B5EF4-FFF2-40B4-BE49-F238E27FC236}">
                <a16:creationId xmlns:a16="http://schemas.microsoft.com/office/drawing/2014/main" id="{FD0CA752-9230-4E20-9B1B-B3BB211B8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2088"/>
            <a:ext cx="12189883" cy="482728"/>
          </a:xfrm>
        </p:spPr>
        <p:txBody>
          <a:bodyPr/>
          <a:lstStyle/>
          <a:p>
            <a:pPr eaLnBrk="1" hangingPunct="1">
              <a:defRPr/>
            </a:pPr>
            <a:r>
              <a:rPr lang="sr-Latn-RS" sz="28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Programming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habits</a:t>
            </a:r>
            <a:endParaRPr lang="en-GB" sz="2800" b="1" dirty="0">
              <a:solidFill>
                <a:schemeClr val="bg1"/>
              </a:solidFill>
              <a:effectLst>
                <a:outerShdw blurRad="317500" dir="2700000" algn="tl" rotWithShape="0">
                  <a:srgbClr val="000000">
                    <a:alpha val="90000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70CC5F0-56F3-4484-B4A4-B9BE6DCD8A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80000">
            <a:off x="6109958" y="1139108"/>
            <a:ext cx="5137913" cy="513791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EB5F57B-DBB7-4F33-85FF-D24CD3C528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480000">
            <a:off x="6109958" y="1139108"/>
            <a:ext cx="5137913" cy="513791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D3BA5D6-156F-4A8E-B339-0695B4DB7B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480000">
            <a:off x="6109958" y="1139108"/>
            <a:ext cx="5137913" cy="513791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11693B7-CC48-4206-A1E3-4F756C86C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480000">
            <a:off x="6109958" y="1139108"/>
            <a:ext cx="5137913" cy="513791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B5D29B9-20A4-4700-9150-9785E062CFC7}"/>
              </a:ext>
            </a:extLst>
          </p:cNvPr>
          <p:cNvSpPr/>
          <p:nvPr/>
        </p:nvSpPr>
        <p:spPr>
          <a:xfrm>
            <a:off x="6991255" y="888486"/>
            <a:ext cx="337531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Programming results on the machine</a:t>
            </a:r>
            <a:endParaRPr lang="en-US" sz="17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91A01E-B9E8-4F10-909F-2FDEB12E584F}"/>
              </a:ext>
            </a:extLst>
          </p:cNvPr>
          <p:cNvSpPr/>
          <p:nvPr/>
        </p:nvSpPr>
        <p:spPr>
          <a:xfrm>
            <a:off x="1087798" y="888486"/>
            <a:ext cx="6096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Roboto"/>
              </a:rPr>
              <a:t>O0001;</a:t>
            </a:r>
          </a:p>
          <a:p>
            <a:r>
              <a:rPr lang="en-US" sz="1200" dirty="0">
                <a:latin typeface="Roboto"/>
              </a:rPr>
              <a:t>…</a:t>
            </a:r>
          </a:p>
          <a:p>
            <a:r>
              <a:rPr lang="en-US" sz="1200" dirty="0">
                <a:latin typeface="Roboto"/>
              </a:rPr>
              <a:t>M45 (C-AXIS ON)</a:t>
            </a:r>
          </a:p>
          <a:p>
            <a:r>
              <a:rPr lang="en-US" sz="1200" dirty="0">
                <a:latin typeface="Roboto"/>
              </a:rPr>
              <a:t>G28 H0 (C-AXIS REFERENCE)</a:t>
            </a:r>
          </a:p>
          <a:p>
            <a:r>
              <a:rPr lang="en-US" sz="1200" dirty="0">
                <a:latin typeface="Roboto"/>
              </a:rPr>
              <a:t>G0 C0</a:t>
            </a:r>
          </a:p>
          <a:p>
            <a:r>
              <a:rPr lang="en-US" sz="1200" dirty="0">
                <a:latin typeface="Roboto"/>
              </a:rPr>
              <a:t>G00 X31.4038 Y0. Z10. 	</a:t>
            </a:r>
            <a:r>
              <a:rPr lang="en-US" sz="1200" b="1" dirty="0">
                <a:latin typeface="Roboto"/>
              </a:rPr>
              <a:t>(@start_of_job)</a:t>
            </a:r>
          </a:p>
          <a:p>
            <a:r>
              <a:rPr lang="en-US" sz="1200" dirty="0">
                <a:latin typeface="Roboto"/>
              </a:rPr>
              <a:t>G01 F5000 		</a:t>
            </a:r>
          </a:p>
          <a:p>
            <a:r>
              <a:rPr lang="en-US" sz="1200" dirty="0">
                <a:latin typeface="Roboto"/>
              </a:rPr>
              <a:t>G05.1 Q1</a:t>
            </a:r>
          </a:p>
          <a:p>
            <a:r>
              <a:rPr lang="en-US" sz="1200" b="1" dirty="0">
                <a:latin typeface="Roboto"/>
              </a:rPr>
              <a:t>G12.1 </a:t>
            </a:r>
            <a:r>
              <a:rPr lang="en-US" sz="1200" dirty="0">
                <a:latin typeface="Roboto"/>
              </a:rPr>
              <a:t>(START POLAR INTERPOLATION)</a:t>
            </a:r>
          </a:p>
          <a:p>
            <a:r>
              <a:rPr lang="en-US" sz="1200" dirty="0">
                <a:latin typeface="Roboto"/>
              </a:rPr>
              <a:t>G01 X19. Z10. C-12.502 </a:t>
            </a:r>
            <a:r>
              <a:rPr lang="en-US" sz="1200" b="1" dirty="0">
                <a:latin typeface="Roboto"/>
              </a:rPr>
              <a:t>	(@move_5x)</a:t>
            </a:r>
          </a:p>
          <a:p>
            <a:r>
              <a:rPr lang="en-US" sz="1200" dirty="0">
                <a:latin typeface="Roboto"/>
              </a:rPr>
              <a:t>G01 Z2. </a:t>
            </a:r>
          </a:p>
          <a:p>
            <a:r>
              <a:rPr lang="en-US" sz="1200" dirty="0">
                <a:latin typeface="Roboto"/>
              </a:rPr>
              <a:t>G01 Z-5. F300 </a:t>
            </a:r>
          </a:p>
          <a:p>
            <a:r>
              <a:rPr lang="en-US" sz="1200" dirty="0">
                <a:latin typeface="Roboto"/>
              </a:rPr>
              <a:t>G41 G01 C-9.5 F800 	</a:t>
            </a:r>
            <a:r>
              <a:rPr lang="en-US" sz="1200" b="1" dirty="0">
                <a:latin typeface="Roboto"/>
              </a:rPr>
              <a:t>(@line_5x)</a:t>
            </a:r>
          </a:p>
          <a:p>
            <a:r>
              <a:rPr lang="en-US" sz="1200" dirty="0">
                <a:latin typeface="Roboto"/>
              </a:rPr>
              <a:t>G01 X10. </a:t>
            </a:r>
          </a:p>
          <a:p>
            <a:r>
              <a:rPr lang="en-US" sz="1200" dirty="0">
                <a:latin typeface="Roboto"/>
              </a:rPr>
              <a:t>G03 X-10. C-9.5 R-5. 	</a:t>
            </a:r>
            <a:r>
              <a:rPr lang="en-US" sz="1200" b="1" dirty="0">
                <a:latin typeface="Roboto"/>
              </a:rPr>
              <a:t>(@arc_5x)</a:t>
            </a:r>
          </a:p>
          <a:p>
            <a:r>
              <a:rPr lang="en-US" sz="1200" dirty="0">
                <a:latin typeface="Roboto"/>
              </a:rPr>
              <a:t>G01 X-19. </a:t>
            </a:r>
          </a:p>
          <a:p>
            <a:r>
              <a:rPr lang="en-US" sz="1200" dirty="0">
                <a:latin typeface="Roboto"/>
              </a:rPr>
              <a:t>G01 C-2. </a:t>
            </a:r>
          </a:p>
          <a:p>
            <a:r>
              <a:rPr lang="en-US" sz="1200" dirty="0">
                <a:latin typeface="Roboto"/>
              </a:rPr>
              <a:t>G03 X-15.9886 C7.7679 R5. </a:t>
            </a:r>
          </a:p>
          <a:p>
            <a:r>
              <a:rPr lang="en-US" sz="1200" dirty="0">
                <a:latin typeface="Roboto"/>
              </a:rPr>
              <a:t>G03 X-19. C8. R5. </a:t>
            </a:r>
          </a:p>
          <a:p>
            <a:r>
              <a:rPr lang="en-US" sz="1200" dirty="0">
                <a:latin typeface="Roboto"/>
              </a:rPr>
              <a:t>G01 C9.5 </a:t>
            </a:r>
          </a:p>
          <a:p>
            <a:r>
              <a:rPr lang="en-US" sz="1200" dirty="0">
                <a:latin typeface="Roboto"/>
              </a:rPr>
              <a:t>G01 X19. </a:t>
            </a:r>
          </a:p>
          <a:p>
            <a:r>
              <a:rPr lang="en-US" sz="1200" dirty="0">
                <a:latin typeface="Roboto"/>
              </a:rPr>
              <a:t>G01 C5. </a:t>
            </a:r>
          </a:p>
          <a:p>
            <a:r>
              <a:rPr lang="en-US" sz="1200" dirty="0">
                <a:latin typeface="Roboto"/>
              </a:rPr>
              <a:t>G03 X19. C-5. R-5. </a:t>
            </a:r>
          </a:p>
          <a:p>
            <a:r>
              <a:rPr lang="en-US" sz="1200" dirty="0">
                <a:latin typeface="Roboto"/>
              </a:rPr>
              <a:t>G01 C-9.5 </a:t>
            </a:r>
          </a:p>
          <a:p>
            <a:r>
              <a:rPr lang="en-US" sz="1200" dirty="0">
                <a:latin typeface="Roboto"/>
              </a:rPr>
              <a:t>G40 G01 X25.004 </a:t>
            </a:r>
          </a:p>
          <a:p>
            <a:r>
              <a:rPr lang="en-US" sz="1200" dirty="0">
                <a:latin typeface="Roboto"/>
              </a:rPr>
              <a:t>G01 Z10. F5000 </a:t>
            </a:r>
          </a:p>
          <a:p>
            <a:r>
              <a:rPr lang="en-US" sz="1200" b="1" dirty="0">
                <a:latin typeface="Roboto"/>
              </a:rPr>
              <a:t>G13.1</a:t>
            </a:r>
            <a:r>
              <a:rPr lang="en-US" sz="1200" dirty="0">
                <a:latin typeface="Roboto"/>
              </a:rPr>
              <a:t> (END POLAR INTERPOLATION) </a:t>
            </a:r>
            <a:r>
              <a:rPr lang="en-US" sz="1200" b="1" dirty="0">
                <a:latin typeface="Roboto"/>
              </a:rPr>
              <a:t>(@end_of_job)</a:t>
            </a:r>
          </a:p>
          <a:p>
            <a:r>
              <a:rPr lang="en-US" sz="1200" dirty="0">
                <a:latin typeface="Roboto"/>
              </a:rPr>
              <a:t>G05.1 Q0</a:t>
            </a:r>
          </a:p>
          <a:p>
            <a:r>
              <a:rPr lang="en-US" sz="1200" dirty="0">
                <a:latin typeface="Roboto"/>
              </a:rPr>
              <a:t>…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CADBD7-47F5-4637-A8FC-4B65B1B27900}"/>
              </a:ext>
            </a:extLst>
          </p:cNvPr>
          <p:cNvCxnSpPr>
            <a:cxnSpLocks/>
          </p:cNvCxnSpPr>
          <p:nvPr/>
        </p:nvCxnSpPr>
        <p:spPr>
          <a:xfrm flipV="1">
            <a:off x="8681504" y="1242429"/>
            <a:ext cx="0" cy="2487213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9B1B05B6-EC67-4F65-8A62-C7650ED7DA35}"/>
              </a:ext>
            </a:extLst>
          </p:cNvPr>
          <p:cNvSpPr/>
          <p:nvPr/>
        </p:nvSpPr>
        <p:spPr>
          <a:xfrm>
            <a:off x="6455061" y="2587026"/>
            <a:ext cx="4452886" cy="369332"/>
          </a:xfrm>
          <a:prstGeom prst="rect">
            <a:avLst/>
          </a:prstGeom>
          <a:solidFill>
            <a:srgbClr val="C4161C"/>
          </a:solidFill>
          <a:ln w="952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  <a:ea typeface="Roboto Condensed" pitchFamily="2" charset="0"/>
              </a:rPr>
              <a:t>Prepositioning take unnecessary movements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234E5B9-0184-4E2B-9218-CF4D6398E4E5}"/>
              </a:ext>
            </a:extLst>
          </p:cNvPr>
          <p:cNvSpPr/>
          <p:nvPr/>
        </p:nvSpPr>
        <p:spPr>
          <a:xfrm>
            <a:off x="6756907" y="3177836"/>
            <a:ext cx="3849195" cy="369332"/>
          </a:xfrm>
          <a:prstGeom prst="rect">
            <a:avLst/>
          </a:prstGeom>
          <a:solidFill>
            <a:srgbClr val="C4161C"/>
          </a:solidFill>
          <a:ln w="952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  <a:ea typeface="Roboto Condensed" pitchFamily="2" charset="0"/>
              </a:rPr>
              <a:t>Rapids are overwritten with G1 F5000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73B172B-CCA2-4015-89EC-9259F1BBA304}"/>
              </a:ext>
            </a:extLst>
          </p:cNvPr>
          <p:cNvSpPr/>
          <p:nvPr/>
        </p:nvSpPr>
        <p:spPr>
          <a:xfrm>
            <a:off x="6247472" y="3768646"/>
            <a:ext cx="4868064" cy="369332"/>
          </a:xfrm>
          <a:prstGeom prst="rect">
            <a:avLst/>
          </a:prstGeom>
          <a:solidFill>
            <a:srgbClr val="C4161C"/>
          </a:solidFill>
          <a:ln w="952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  <a:ea typeface="Roboto Condensed" pitchFamily="2" charset="0"/>
              </a:rPr>
              <a:t>Successively jobs will reset C-axis to 0. each time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DD3CC2-6D29-49E3-A018-B9850DCCA8B2}"/>
              </a:ext>
            </a:extLst>
          </p:cNvPr>
          <p:cNvSpPr/>
          <p:nvPr/>
        </p:nvSpPr>
        <p:spPr>
          <a:xfrm>
            <a:off x="5684754" y="4359456"/>
            <a:ext cx="5993500" cy="369332"/>
          </a:xfrm>
          <a:prstGeom prst="rect">
            <a:avLst/>
          </a:prstGeom>
          <a:solidFill>
            <a:srgbClr val="C4161C"/>
          </a:solidFill>
          <a:ln w="952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  <a:ea typeface="Roboto Condensed" pitchFamily="2" charset="0"/>
              </a:rPr>
              <a:t>4</a:t>
            </a:r>
            <a:r>
              <a:rPr lang="en-US" b="1" baseline="30000" dirty="0">
                <a:solidFill>
                  <a:schemeClr val="bg1"/>
                </a:solidFill>
                <a:latin typeface="+mj-lt"/>
                <a:ea typeface="Roboto Condensed" pitchFamily="2" charset="0"/>
              </a:rPr>
              <a:t>th</a:t>
            </a:r>
            <a:r>
              <a:rPr lang="en-US" b="1" dirty="0">
                <a:solidFill>
                  <a:schemeClr val="bg1"/>
                </a:solidFill>
                <a:latin typeface="+mj-lt"/>
                <a:ea typeface="Roboto Condensed" pitchFamily="2" charset="0"/>
              </a:rPr>
              <a:t> Axis Transform will reset C-axis to 0. after each transform </a:t>
            </a:r>
          </a:p>
        </p:txBody>
      </p:sp>
    </p:spTree>
    <p:extLst>
      <p:ext uri="{BB962C8B-B14F-4D97-AF65-F5344CB8AC3E}">
        <p14:creationId xmlns:p14="http://schemas.microsoft.com/office/powerpoint/2010/main" val="1785393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5" grpId="0" animBg="1"/>
      <p:bldP spid="35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btitle 2">
            <a:extLst>
              <a:ext uri="{FF2B5EF4-FFF2-40B4-BE49-F238E27FC236}">
                <a16:creationId xmlns:a16="http://schemas.microsoft.com/office/drawing/2014/main" id="{FD0CA752-9230-4E20-9B1B-B3BB211B8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2088"/>
            <a:ext cx="12189883" cy="482728"/>
          </a:xfrm>
        </p:spPr>
        <p:txBody>
          <a:bodyPr/>
          <a:lstStyle/>
          <a:p>
            <a:pPr eaLnBrk="1" hangingPunct="1">
              <a:defRPr/>
            </a:pPr>
            <a:r>
              <a:rPr lang="sr-Latn-RS" sz="28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Programming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habits</a:t>
            </a:r>
            <a:endParaRPr lang="en-GB" sz="2800" b="1" dirty="0">
              <a:solidFill>
                <a:schemeClr val="bg1"/>
              </a:solidFill>
              <a:effectLst>
                <a:outerShdw blurRad="317500" dir="2700000" algn="tl" rotWithShape="0">
                  <a:srgbClr val="000000">
                    <a:alpha val="90000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70CC5F0-56F3-4484-B4A4-B9BE6DCD8A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80000">
            <a:off x="6109958" y="1139108"/>
            <a:ext cx="5137913" cy="513791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EB5F57B-DBB7-4F33-85FF-D24CD3C528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480000">
            <a:off x="6109958" y="1139108"/>
            <a:ext cx="5137913" cy="513791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D3BA5D6-156F-4A8E-B339-0695B4DB7B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480000">
            <a:off x="6109958" y="1139108"/>
            <a:ext cx="5137913" cy="513791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11693B7-CC48-4206-A1E3-4F756C86C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9958" y="1139108"/>
            <a:ext cx="5137913" cy="513791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B5D29B9-20A4-4700-9150-9785E062CFC7}"/>
              </a:ext>
            </a:extLst>
          </p:cNvPr>
          <p:cNvSpPr/>
          <p:nvPr/>
        </p:nvSpPr>
        <p:spPr>
          <a:xfrm>
            <a:off x="6227169" y="861850"/>
            <a:ext cx="487703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Programming drawing and the results on the machine</a:t>
            </a:r>
            <a:endParaRPr lang="en-US" sz="17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91A01E-B9E8-4F10-909F-2FDEB12E584F}"/>
              </a:ext>
            </a:extLst>
          </p:cNvPr>
          <p:cNvSpPr/>
          <p:nvPr/>
        </p:nvSpPr>
        <p:spPr>
          <a:xfrm>
            <a:off x="1087798" y="888486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Roboto"/>
              </a:rPr>
              <a:t>O0001;</a:t>
            </a:r>
          </a:p>
          <a:p>
            <a:r>
              <a:rPr lang="en-US" sz="1200" dirty="0">
                <a:latin typeface="Roboto"/>
              </a:rPr>
              <a:t>…</a:t>
            </a:r>
          </a:p>
          <a:p>
            <a:r>
              <a:rPr lang="en-US" sz="1200" dirty="0">
                <a:latin typeface="Roboto"/>
              </a:rPr>
              <a:t>M45 (C-AXIS ON)</a:t>
            </a:r>
          </a:p>
          <a:p>
            <a:r>
              <a:rPr lang="en-US" sz="1200" dirty="0">
                <a:latin typeface="Roboto"/>
              </a:rPr>
              <a:t>G28 H0 (C-AXIS REFERENCE)</a:t>
            </a:r>
          </a:p>
          <a:p>
            <a:r>
              <a:rPr lang="en-US" sz="1200" dirty="0">
                <a:latin typeface="Roboto"/>
              </a:rPr>
              <a:t>G00 X31.4038 Y0. Z10. C-52.7696 </a:t>
            </a:r>
          </a:p>
          <a:p>
            <a:r>
              <a:rPr lang="en-US" sz="1200" dirty="0">
                <a:latin typeface="Roboto"/>
              </a:rPr>
              <a:t>G00 Z2. </a:t>
            </a:r>
          </a:p>
          <a:p>
            <a:r>
              <a:rPr lang="en-US" sz="1200" dirty="0">
                <a:latin typeface="Roboto"/>
              </a:rPr>
              <a:t>G54 </a:t>
            </a:r>
          </a:p>
          <a:p>
            <a:r>
              <a:rPr lang="en-US" sz="1200" dirty="0">
                <a:latin typeface="Roboto"/>
              </a:rPr>
              <a:t>G05.1 Q1</a:t>
            </a:r>
          </a:p>
          <a:p>
            <a:r>
              <a:rPr lang="en-US" sz="1200" b="1" dirty="0">
                <a:latin typeface="Roboto"/>
              </a:rPr>
              <a:t>G12.1</a:t>
            </a:r>
            <a:r>
              <a:rPr lang="en-US" sz="1200" dirty="0">
                <a:latin typeface="Roboto"/>
              </a:rPr>
              <a:t> (START POLAR INTERPOLATION) </a:t>
            </a:r>
            <a:r>
              <a:rPr lang="en-US" sz="1200" b="1" dirty="0">
                <a:latin typeface="Roboto"/>
              </a:rPr>
              <a:t>(@move_5x)</a:t>
            </a:r>
          </a:p>
          <a:p>
            <a:r>
              <a:rPr lang="en-US" sz="1200" dirty="0">
                <a:latin typeface="Roboto"/>
              </a:rPr>
              <a:t>G01 X31.4038 Z-5. C0. F300 	</a:t>
            </a:r>
            <a:r>
              <a:rPr lang="en-US" sz="1200" b="1" dirty="0">
                <a:latin typeface="Roboto"/>
              </a:rPr>
              <a:t>(@line_5x)</a:t>
            </a:r>
          </a:p>
          <a:p>
            <a:r>
              <a:rPr lang="en-US" sz="1200" dirty="0">
                <a:latin typeface="Roboto"/>
              </a:rPr>
              <a:t>G41 G01 X26.6234 C1.8163 F800 </a:t>
            </a:r>
          </a:p>
          <a:p>
            <a:r>
              <a:rPr lang="en-US" sz="1200" dirty="0">
                <a:latin typeface="Roboto"/>
              </a:rPr>
              <a:t>G01 X21.1782 C-1.7667 </a:t>
            </a:r>
          </a:p>
          <a:p>
            <a:r>
              <a:rPr lang="en-US" sz="1200" dirty="0">
                <a:latin typeface="Roboto"/>
              </a:rPr>
              <a:t>G03 X9.0778 C-9.7288 R-5. </a:t>
            </a:r>
          </a:p>
          <a:p>
            <a:r>
              <a:rPr lang="en-US" sz="1200" dirty="0">
                <a:latin typeface="Roboto"/>
              </a:rPr>
              <a:t>G01 X3.6326 C-13.3117 </a:t>
            </a:r>
          </a:p>
          <a:p>
            <a:r>
              <a:rPr lang="en-US" sz="1200" dirty="0">
                <a:latin typeface="Roboto"/>
              </a:rPr>
              <a:t>G01 X-8.3106 C-8.774 </a:t>
            </a:r>
          </a:p>
          <a:p>
            <a:r>
              <a:rPr lang="en-US" sz="1200" dirty="0">
                <a:latin typeface="Roboto"/>
              </a:rPr>
              <a:t>G03 X-22.0432 C-1.6654 R5. </a:t>
            </a:r>
          </a:p>
          <a:p>
            <a:r>
              <a:rPr lang="en-US" sz="1200" dirty="0">
                <a:latin typeface="Roboto"/>
              </a:rPr>
              <a:t>G03 X-24.2348 C-2.7238 R5. </a:t>
            </a:r>
          </a:p>
          <a:p>
            <a:r>
              <a:rPr lang="en-US" sz="1200" dirty="0">
                <a:latin typeface="Roboto"/>
              </a:rPr>
              <a:t>G01 X-26.6234 C-1.8163 </a:t>
            </a:r>
          </a:p>
          <a:p>
            <a:r>
              <a:rPr lang="en-US" sz="1200" dirty="0">
                <a:latin typeface="Roboto"/>
              </a:rPr>
              <a:t>G01 X-3.6326 C13.3117 </a:t>
            </a:r>
          </a:p>
          <a:p>
            <a:r>
              <a:rPr lang="en-US" sz="1200" dirty="0">
                <a:latin typeface="Roboto"/>
              </a:rPr>
              <a:t>G01 X3.5333 C10.5891 </a:t>
            </a:r>
          </a:p>
          <a:p>
            <a:r>
              <a:rPr lang="en-US" sz="1200" dirty="0">
                <a:latin typeface="Roboto"/>
              </a:rPr>
              <a:t>G03 X19.4575 C4.5389 R-5. </a:t>
            </a:r>
          </a:p>
          <a:p>
            <a:r>
              <a:rPr lang="en-US" sz="1200" dirty="0">
                <a:latin typeface="Roboto"/>
              </a:rPr>
              <a:t>G01 X26.6234 C1.8163 </a:t>
            </a:r>
          </a:p>
          <a:p>
            <a:r>
              <a:rPr lang="en-US" sz="1200" dirty="0">
                <a:latin typeface="Roboto"/>
              </a:rPr>
              <a:t>G40 G01 X30.2559 C4.2065 </a:t>
            </a:r>
          </a:p>
          <a:p>
            <a:r>
              <a:rPr lang="en-US" sz="1200" b="1" dirty="0">
                <a:latin typeface="Roboto"/>
              </a:rPr>
              <a:t>G13.1</a:t>
            </a:r>
            <a:r>
              <a:rPr lang="en-US" sz="1200" dirty="0">
                <a:latin typeface="Roboto"/>
              </a:rPr>
              <a:t> (END POLAR INTERPOLATION)	</a:t>
            </a:r>
            <a:r>
              <a:rPr lang="en-US" sz="1200" b="1" dirty="0">
                <a:latin typeface="Roboto"/>
              </a:rPr>
              <a:t>(@move_5x)</a:t>
            </a:r>
            <a:endParaRPr lang="en-US" sz="1200" dirty="0">
              <a:latin typeface="Roboto"/>
            </a:endParaRPr>
          </a:p>
          <a:p>
            <a:r>
              <a:rPr lang="en-US" sz="1200" dirty="0">
                <a:latin typeface="Roboto"/>
              </a:rPr>
              <a:t>G00 Z10. </a:t>
            </a:r>
          </a:p>
          <a:p>
            <a:r>
              <a:rPr lang="en-US" sz="1200" dirty="0">
                <a:latin typeface="Roboto"/>
              </a:rPr>
              <a:t>G05.1 Q0</a:t>
            </a:r>
          </a:p>
          <a:p>
            <a:r>
              <a:rPr lang="en-US" sz="1200" dirty="0">
                <a:latin typeface="Roboto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88714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BC6890-4F3C-4033-939F-F956CD73F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3734" y="1825270"/>
            <a:ext cx="6017952" cy="336342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6883E64-5FD2-4D4B-A31C-5A59C2811693}"/>
              </a:ext>
            </a:extLst>
          </p:cNvPr>
          <p:cNvSpPr/>
          <p:nvPr/>
        </p:nvSpPr>
        <p:spPr>
          <a:xfrm>
            <a:off x="8810353" y="2672933"/>
            <a:ext cx="3014379" cy="147760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4DECE7-6F86-4664-ACC6-C9B60A3D506F}"/>
              </a:ext>
            </a:extLst>
          </p:cNvPr>
          <p:cNvSpPr/>
          <p:nvPr/>
        </p:nvSpPr>
        <p:spPr>
          <a:xfrm>
            <a:off x="8439585" y="2750929"/>
            <a:ext cx="3318545" cy="1332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A41573-DD07-487C-8080-12A2FC8A32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117185">
            <a:off x="6572708" y="1204683"/>
            <a:ext cx="4836504" cy="4836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621E3810-E441-4233-AEBC-D8D62289F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2088"/>
            <a:ext cx="12189883" cy="482728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SolidCAM 2020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E72945F-F415-42EB-8350-68340A798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52936"/>
            <a:ext cx="12192000" cy="654049"/>
          </a:xfrm>
          <a:solidFill>
            <a:srgbClr val="C000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</a:rPr>
              <a:t>Implementation of coolant options</a:t>
            </a:r>
            <a:endParaRPr lang="en-GB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9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6883E64-5FD2-4D4B-A31C-5A59C2811693}"/>
              </a:ext>
            </a:extLst>
          </p:cNvPr>
          <p:cNvSpPr/>
          <p:nvPr/>
        </p:nvSpPr>
        <p:spPr>
          <a:xfrm>
            <a:off x="8810353" y="2672933"/>
            <a:ext cx="3014379" cy="147760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4DECE7-6F86-4664-ACC6-C9B60A3D506F}"/>
              </a:ext>
            </a:extLst>
          </p:cNvPr>
          <p:cNvSpPr/>
          <p:nvPr/>
        </p:nvSpPr>
        <p:spPr>
          <a:xfrm>
            <a:off x="8439585" y="2750929"/>
            <a:ext cx="3318545" cy="1332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21E3810-E441-4233-AEBC-D8D62289F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2088"/>
            <a:ext cx="12189883" cy="482728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Coolant code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EB4F55-AAA7-4F7C-B64C-74963622E435}"/>
              </a:ext>
            </a:extLst>
          </p:cNvPr>
          <p:cNvSpPr/>
          <p:nvPr/>
        </p:nvSpPr>
        <p:spPr>
          <a:xfrm>
            <a:off x="0" y="1985928"/>
            <a:ext cx="201844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D86"/>
                </a:solidFill>
                <a:latin typeface="Source Code Pro,  Courier New"/>
              </a:rPr>
              <a:t>@usr_coolingOnOFF</a:t>
            </a:r>
            <a:r>
              <a:rPr lang="en-US" sz="1100" dirty="0">
                <a:latin typeface="Source Code Pro,  Courier New"/>
              </a:rPr>
              <a:t>(</a:t>
            </a:r>
            <a:r>
              <a:rPr lang="en-US" sz="1100" dirty="0">
                <a:solidFill>
                  <a:srgbClr val="FB7C00"/>
                </a:solidFill>
                <a:latin typeface="Source Code Pro,  Courier New"/>
              </a:rPr>
              <a:t>integer</a:t>
            </a:r>
            <a:r>
              <a:rPr lang="en-US" sz="1100" dirty="0">
                <a:solidFill>
                  <a:srgbClr val="D4D4D4"/>
                </a:solidFill>
                <a:latin typeface="Source Code Pro,  Courier New"/>
              </a:rPr>
              <a:t> </a:t>
            </a:r>
            <a:r>
              <a:rPr lang="en-US" sz="1100" dirty="0" err="1">
                <a:solidFill>
                  <a:srgbClr val="002060"/>
                </a:solidFill>
                <a:latin typeface="Source Code Pro,  Courier New"/>
              </a:rPr>
              <a:t>iL_OnOFF</a:t>
            </a:r>
            <a:r>
              <a:rPr lang="en-US" sz="1100" dirty="0">
                <a:latin typeface="Source Code Pro,  Courier New"/>
              </a:rPr>
              <a:t>)</a:t>
            </a:r>
          </a:p>
          <a:p>
            <a:r>
              <a:rPr lang="en-US" sz="1100" dirty="0">
                <a:solidFill>
                  <a:srgbClr val="D4D4D4"/>
                </a:solidFill>
                <a:latin typeface="Source Code Pro,  Courier New"/>
              </a:rPr>
              <a:t>    </a:t>
            </a:r>
            <a:r>
              <a:rPr lang="en-US" sz="1100" i="1" dirty="0">
                <a:solidFill>
                  <a:srgbClr val="757575"/>
                </a:solidFill>
                <a:latin typeface="Source Code Pro,  Courier New"/>
              </a:rPr>
              <a:t>;</a:t>
            </a:r>
            <a:r>
              <a:rPr lang="en-US" sz="1100" i="1" dirty="0" err="1">
                <a:solidFill>
                  <a:srgbClr val="757575"/>
                </a:solidFill>
                <a:latin typeface="Source Code Pro,  Courier New"/>
              </a:rPr>
              <a:t>iL_OnOff</a:t>
            </a:r>
            <a:r>
              <a:rPr lang="en-US" sz="1100" i="1" dirty="0">
                <a:solidFill>
                  <a:srgbClr val="757575"/>
                </a:solidFill>
                <a:latin typeface="Source Code Pro,  Courier New"/>
              </a:rPr>
              <a:t>: 0=Explicit OFF | 1=Definition from CAM-Part</a:t>
            </a:r>
            <a:endParaRPr lang="en-US" sz="1100" dirty="0">
              <a:solidFill>
                <a:srgbClr val="D4D4D4"/>
              </a:solidFill>
              <a:latin typeface="Source Code Pro,  Courier New"/>
            </a:endParaRPr>
          </a:p>
          <a:p>
            <a:r>
              <a:rPr lang="en-US" sz="1100" dirty="0">
                <a:solidFill>
                  <a:srgbClr val="D4D4D4"/>
                </a:solidFill>
                <a:latin typeface="Source Code Pro,  Courier New"/>
              </a:rPr>
              <a:t>    </a:t>
            </a:r>
            <a:r>
              <a:rPr lang="en-US" sz="1100" dirty="0">
                <a:solidFill>
                  <a:srgbClr val="FB7C00"/>
                </a:solidFill>
                <a:latin typeface="Source Code Pro,  Courier New"/>
              </a:rPr>
              <a:t>local</a:t>
            </a:r>
            <a:r>
              <a:rPr lang="en-US" sz="1100" dirty="0">
                <a:solidFill>
                  <a:srgbClr val="D4D4D4"/>
                </a:solidFill>
                <a:latin typeface="Source Code Pro,  Courier New"/>
              </a:rPr>
              <a:t> </a:t>
            </a:r>
            <a:r>
              <a:rPr lang="en-US" sz="1100" dirty="0">
                <a:solidFill>
                  <a:srgbClr val="FB7C00"/>
                </a:solidFill>
                <a:latin typeface="Source Code Pro,  Courier New"/>
              </a:rPr>
              <a:t>integer</a:t>
            </a:r>
            <a:r>
              <a:rPr lang="en-US" sz="1100" dirty="0">
                <a:solidFill>
                  <a:srgbClr val="D4D4D4"/>
                </a:solidFill>
                <a:latin typeface="Source Code Pro,  Courier New"/>
              </a:rPr>
              <a:t> </a:t>
            </a:r>
            <a:r>
              <a:rPr lang="en-US" sz="1100" dirty="0" err="1">
                <a:solidFill>
                  <a:srgbClr val="002060"/>
                </a:solidFill>
                <a:latin typeface="Source Code Pro,  Courier New"/>
              </a:rPr>
              <a:t>iL_CoolantCorrFactor</a:t>
            </a:r>
            <a:r>
              <a:rPr lang="en-US" sz="1100" dirty="0">
                <a:solidFill>
                  <a:srgbClr val="002060"/>
                </a:solidFill>
                <a:latin typeface="Source Code Pro,  Courier New"/>
              </a:rPr>
              <a:t> </a:t>
            </a:r>
            <a:r>
              <a:rPr lang="en-US" sz="1100" dirty="0" err="1">
                <a:solidFill>
                  <a:srgbClr val="002060"/>
                </a:solidFill>
                <a:latin typeface="Source Code Pro,  Courier New"/>
              </a:rPr>
              <a:t>iL_MaxNoOfCooolantMCodes</a:t>
            </a:r>
            <a:r>
              <a:rPr lang="en-US" sz="1100" dirty="0">
                <a:solidFill>
                  <a:srgbClr val="002060"/>
                </a:solidFill>
                <a:latin typeface="Source Code Pro,  Courier New"/>
              </a:rPr>
              <a:t> </a:t>
            </a:r>
            <a:r>
              <a:rPr lang="en-US" sz="1100" dirty="0" err="1">
                <a:solidFill>
                  <a:srgbClr val="002060"/>
                </a:solidFill>
                <a:latin typeface="Source Code Pro,  Courier New"/>
              </a:rPr>
              <a:t>iL_MCodeCounter</a:t>
            </a:r>
            <a:endParaRPr lang="en-US" sz="1100" dirty="0">
              <a:solidFill>
                <a:srgbClr val="002060"/>
              </a:solidFill>
              <a:latin typeface="Source Code Pro,  Courier New"/>
            </a:endParaRPr>
          </a:p>
          <a:p>
            <a:r>
              <a:rPr lang="en-US" sz="1100" dirty="0">
                <a:solidFill>
                  <a:srgbClr val="D4D4D4"/>
                </a:solidFill>
                <a:latin typeface="Source Code Pro,  Courier New"/>
              </a:rPr>
              <a:t>    </a:t>
            </a:r>
            <a:r>
              <a:rPr lang="en-US" sz="1100" dirty="0" err="1">
                <a:solidFill>
                  <a:srgbClr val="002060"/>
                </a:solidFill>
                <a:latin typeface="Source Code Pro,  Courier New"/>
              </a:rPr>
              <a:t>iL_MaxNoOfCooolantMCodes</a:t>
            </a:r>
            <a:r>
              <a:rPr lang="en-US" sz="1100" dirty="0">
                <a:solidFill>
                  <a:srgbClr val="002060"/>
                </a:solidFill>
                <a:latin typeface="Source Code Pro,  Courier New"/>
              </a:rPr>
              <a:t> </a:t>
            </a:r>
            <a:r>
              <a:rPr lang="en-US" sz="1100" dirty="0">
                <a:latin typeface="Source Code Pro,  Courier New"/>
              </a:rPr>
              <a:t>= 4 </a:t>
            </a:r>
            <a:r>
              <a:rPr lang="en-US" sz="1100" i="1" dirty="0">
                <a:solidFill>
                  <a:srgbClr val="757575"/>
                </a:solidFill>
                <a:latin typeface="Source Code Pro,  Courier New"/>
              </a:rPr>
              <a:t>;MAX Number of M-Codes for Coolant in one </a:t>
            </a:r>
            <a:r>
              <a:rPr lang="en-US" sz="1100" i="1" dirty="0" err="1">
                <a:solidFill>
                  <a:srgbClr val="757575"/>
                </a:solidFill>
                <a:latin typeface="Source Code Pro,  Courier New"/>
              </a:rPr>
              <a:t>Sentance</a:t>
            </a:r>
            <a:endParaRPr lang="en-US" sz="1100" dirty="0">
              <a:solidFill>
                <a:srgbClr val="D4D4D4"/>
              </a:solidFill>
              <a:latin typeface="Source Code Pro,  Courier New"/>
            </a:endParaRPr>
          </a:p>
          <a:p>
            <a:r>
              <a:rPr lang="en-US" sz="1100" dirty="0">
                <a:solidFill>
                  <a:srgbClr val="D4D4D4"/>
                </a:solidFill>
                <a:latin typeface="Source Code Pro,  Courier New"/>
              </a:rPr>
              <a:t>   </a:t>
            </a:r>
          </a:p>
          <a:p>
            <a:r>
              <a:rPr lang="en-US" sz="1100" dirty="0">
                <a:solidFill>
                  <a:srgbClr val="D4D4D4"/>
                </a:solidFill>
                <a:latin typeface="Source Code Pro,  Courier New"/>
              </a:rPr>
              <a:t>    </a:t>
            </a:r>
            <a:r>
              <a:rPr lang="en-US" sz="1100" dirty="0">
                <a:solidFill>
                  <a:schemeClr val="accent6"/>
                </a:solidFill>
                <a:latin typeface="Source Code Pro,  Courier New"/>
              </a:rPr>
              <a:t>if </a:t>
            </a:r>
            <a:r>
              <a:rPr lang="en-US" sz="1100" dirty="0">
                <a:latin typeface="Source Code Pro,  Courier New"/>
              </a:rPr>
              <a:t>(</a:t>
            </a:r>
            <a:r>
              <a:rPr lang="en-US" sz="1100" dirty="0" err="1">
                <a:solidFill>
                  <a:srgbClr val="002060"/>
                </a:solidFill>
                <a:latin typeface="Source Code Pro,  Courier New"/>
              </a:rPr>
              <a:t>iL_OnOff</a:t>
            </a:r>
            <a:r>
              <a:rPr lang="en-US" sz="1100" dirty="0">
                <a:solidFill>
                  <a:srgbClr val="002060"/>
                </a:solidFill>
                <a:latin typeface="Source Code Pro,  Courier New"/>
              </a:rPr>
              <a:t> </a:t>
            </a:r>
            <a:r>
              <a:rPr lang="en-US" sz="1100" dirty="0">
                <a:solidFill>
                  <a:schemeClr val="accent6"/>
                </a:solidFill>
                <a:latin typeface="Source Code Pro,  Courier New"/>
              </a:rPr>
              <a:t>eq</a:t>
            </a:r>
            <a:r>
              <a:rPr lang="en-US" sz="1100" dirty="0">
                <a:solidFill>
                  <a:srgbClr val="D4D4D4"/>
                </a:solidFill>
                <a:latin typeface="Source Code Pro,  Courier New"/>
              </a:rPr>
              <a:t> </a:t>
            </a:r>
            <a:r>
              <a:rPr lang="en-US" sz="1100" dirty="0">
                <a:latin typeface="Source Code Pro,  Courier New"/>
              </a:rPr>
              <a:t>1</a:t>
            </a:r>
            <a:r>
              <a:rPr lang="en-US" sz="1100" dirty="0">
                <a:solidFill>
                  <a:srgbClr val="D4D4D4"/>
                </a:solidFill>
                <a:latin typeface="Source Code Pro,  Courier New"/>
              </a:rPr>
              <a:t> </a:t>
            </a:r>
            <a:r>
              <a:rPr lang="en-US" sz="1100" dirty="0">
                <a:solidFill>
                  <a:schemeClr val="accent6"/>
                </a:solidFill>
                <a:latin typeface="Source Code Pro,  Courier New"/>
              </a:rPr>
              <a:t>and</a:t>
            </a:r>
            <a:r>
              <a:rPr lang="en-US" sz="1100" dirty="0">
                <a:solidFill>
                  <a:srgbClr val="D4D4D4"/>
                </a:solidFill>
                <a:latin typeface="Source Code Pro,  Courier New"/>
              </a:rPr>
              <a:t> </a:t>
            </a:r>
            <a:r>
              <a:rPr lang="en-US" sz="1100" dirty="0" err="1">
                <a:solidFill>
                  <a:srgbClr val="002060"/>
                </a:solidFill>
                <a:latin typeface="Source Code Pro,  Courier New"/>
              </a:rPr>
              <a:t>flood_coolant</a:t>
            </a:r>
            <a:r>
              <a:rPr lang="en-US" sz="1100" dirty="0">
                <a:solidFill>
                  <a:srgbClr val="002060"/>
                </a:solidFill>
                <a:latin typeface="Source Code Pro,  Courier New"/>
              </a:rPr>
              <a:t> </a:t>
            </a:r>
            <a:r>
              <a:rPr lang="en-US" sz="1100" dirty="0">
                <a:solidFill>
                  <a:schemeClr val="accent6"/>
                </a:solidFill>
                <a:latin typeface="Source Code Pro,  Courier New"/>
              </a:rPr>
              <a:t>eq</a:t>
            </a:r>
            <a:r>
              <a:rPr lang="en-US" sz="1100" dirty="0">
                <a:solidFill>
                  <a:srgbClr val="D4D4D4"/>
                </a:solidFill>
                <a:latin typeface="Source Code Pro,  Courier New"/>
              </a:rPr>
              <a:t> </a:t>
            </a:r>
            <a:r>
              <a:rPr lang="en-US" sz="1100" dirty="0">
                <a:latin typeface="Source Code Pro,  Courier New"/>
              </a:rPr>
              <a:t>1</a:t>
            </a:r>
            <a:r>
              <a:rPr lang="en-US" sz="1100" dirty="0">
                <a:solidFill>
                  <a:srgbClr val="D4D4D4"/>
                </a:solidFill>
                <a:latin typeface="Source Code Pro,  Courier New"/>
              </a:rPr>
              <a:t> </a:t>
            </a:r>
            <a:r>
              <a:rPr lang="en-US" sz="1100" dirty="0">
                <a:solidFill>
                  <a:schemeClr val="accent6"/>
                </a:solidFill>
                <a:latin typeface="Source Code Pro,  Courier New"/>
              </a:rPr>
              <a:t>and</a:t>
            </a:r>
            <a:r>
              <a:rPr lang="en-US" sz="1100" dirty="0">
                <a:solidFill>
                  <a:srgbClr val="D4D4D4"/>
                </a:solidFill>
                <a:latin typeface="Source Code Pro,  Courier New"/>
              </a:rPr>
              <a:t> </a:t>
            </a:r>
            <a:r>
              <a:rPr lang="en-US" sz="1100" dirty="0">
                <a:latin typeface="Source Code Pro,  Courier New"/>
              </a:rPr>
              <a:t>!</a:t>
            </a:r>
            <a:r>
              <a:rPr lang="en-US" sz="1100" dirty="0" err="1">
                <a:solidFill>
                  <a:srgbClr val="002060"/>
                </a:solidFill>
                <a:latin typeface="Source Code Pro,  Courier New"/>
              </a:rPr>
              <a:t>bA_CoolantActive</a:t>
            </a:r>
            <a:r>
              <a:rPr lang="en-US" sz="1100" dirty="0">
                <a:latin typeface="Source Code Pro,  Courier New"/>
              </a:rPr>
              <a:t>&lt;&lt;</a:t>
            </a:r>
            <a:r>
              <a:rPr lang="en-US" sz="1100" dirty="0">
                <a:solidFill>
                  <a:srgbClr val="002060"/>
                </a:solidFill>
                <a:latin typeface="Source Code Pro,  Courier New"/>
              </a:rPr>
              <a:t>i_TurretID</a:t>
            </a:r>
            <a:r>
              <a:rPr lang="en-US" sz="1100" dirty="0">
                <a:latin typeface="Source Code Pro,  Courier New"/>
              </a:rPr>
              <a:t>,1&gt;&gt;) </a:t>
            </a:r>
            <a:r>
              <a:rPr lang="en-US" sz="1100" dirty="0">
                <a:solidFill>
                  <a:schemeClr val="accent6"/>
                </a:solidFill>
                <a:latin typeface="Source Code Pro,  Courier New"/>
              </a:rPr>
              <a:t>or</a:t>
            </a:r>
            <a:r>
              <a:rPr lang="en-US" sz="1100" dirty="0">
                <a:solidFill>
                  <a:srgbClr val="D4D4D4"/>
                </a:solidFill>
                <a:latin typeface="Source Code Pro,  Courier New"/>
              </a:rPr>
              <a:t> </a:t>
            </a:r>
            <a:r>
              <a:rPr lang="en-US" sz="1100" dirty="0">
                <a:latin typeface="Source Code Pro,  Courier New"/>
              </a:rPr>
              <a:t>(</a:t>
            </a:r>
            <a:r>
              <a:rPr lang="en-US" sz="1100" dirty="0" err="1">
                <a:solidFill>
                  <a:srgbClr val="002060"/>
                </a:solidFill>
                <a:latin typeface="Source Code Pro,  Courier New"/>
              </a:rPr>
              <a:t>iL_OnOff</a:t>
            </a:r>
            <a:r>
              <a:rPr lang="en-US" sz="1100" dirty="0">
                <a:solidFill>
                  <a:srgbClr val="002060"/>
                </a:solidFill>
                <a:latin typeface="Source Code Pro,  Courier New"/>
              </a:rPr>
              <a:t> </a:t>
            </a:r>
            <a:r>
              <a:rPr lang="en-US" sz="1100" dirty="0">
                <a:solidFill>
                  <a:schemeClr val="accent6"/>
                </a:solidFill>
                <a:latin typeface="Source Code Pro,  Courier New"/>
              </a:rPr>
              <a:t>eq</a:t>
            </a:r>
            <a:r>
              <a:rPr lang="en-US" sz="1100" dirty="0">
                <a:solidFill>
                  <a:srgbClr val="D4D4D4"/>
                </a:solidFill>
                <a:latin typeface="Source Code Pro,  Courier New"/>
              </a:rPr>
              <a:t> </a:t>
            </a:r>
            <a:r>
              <a:rPr lang="en-US" sz="1100" dirty="0">
                <a:latin typeface="Source Code Pro,  Courier New"/>
              </a:rPr>
              <a:t>0</a:t>
            </a:r>
            <a:r>
              <a:rPr lang="en-US" sz="1100" dirty="0">
                <a:solidFill>
                  <a:srgbClr val="D4D4D4"/>
                </a:solidFill>
                <a:latin typeface="Source Code Pro,  Courier New"/>
              </a:rPr>
              <a:t> </a:t>
            </a:r>
            <a:r>
              <a:rPr lang="en-US" sz="1100" dirty="0">
                <a:solidFill>
                  <a:schemeClr val="accent6"/>
                </a:solidFill>
                <a:latin typeface="Source Code Pro,  Courier New"/>
              </a:rPr>
              <a:t>and</a:t>
            </a:r>
            <a:r>
              <a:rPr lang="en-US" sz="1100" dirty="0">
                <a:solidFill>
                  <a:srgbClr val="D4D4D4"/>
                </a:solidFill>
                <a:latin typeface="Source Code Pro,  Courier New"/>
              </a:rPr>
              <a:t> </a:t>
            </a:r>
            <a:r>
              <a:rPr lang="en-US" sz="1100" dirty="0" err="1">
                <a:solidFill>
                  <a:srgbClr val="002060"/>
                </a:solidFill>
                <a:latin typeface="Source Code Pro,  Courier New"/>
              </a:rPr>
              <a:t>bA_CoolantActive</a:t>
            </a:r>
            <a:r>
              <a:rPr lang="en-US" sz="1100" dirty="0">
                <a:latin typeface="Source Code Pro,  Courier New"/>
              </a:rPr>
              <a:t>&lt;&lt;</a:t>
            </a:r>
            <a:r>
              <a:rPr lang="en-US" sz="1100" dirty="0">
                <a:solidFill>
                  <a:srgbClr val="002060"/>
                </a:solidFill>
                <a:latin typeface="Source Code Pro,  Courier New"/>
              </a:rPr>
              <a:t>i_TurretID</a:t>
            </a:r>
            <a:r>
              <a:rPr lang="en-US" sz="1100" dirty="0">
                <a:latin typeface="Source Code Pro,  Courier New"/>
              </a:rPr>
              <a:t>,1&gt;&gt;)</a:t>
            </a:r>
          </a:p>
          <a:p>
            <a:r>
              <a:rPr lang="en-US" sz="1100" dirty="0">
                <a:solidFill>
                  <a:srgbClr val="D4D4D4"/>
                </a:solidFill>
                <a:latin typeface="Source Code Pro,  Courier New"/>
              </a:rPr>
              <a:t>        </a:t>
            </a:r>
            <a:r>
              <a:rPr lang="en-US" sz="1100" dirty="0" err="1">
                <a:solidFill>
                  <a:srgbClr val="002060"/>
                </a:solidFill>
                <a:latin typeface="Source Code Pro,  Courier New"/>
              </a:rPr>
              <a:t>iL_MCodeCounter</a:t>
            </a:r>
            <a:r>
              <a:rPr lang="en-US" sz="1100" dirty="0">
                <a:solidFill>
                  <a:srgbClr val="002060"/>
                </a:solidFill>
                <a:latin typeface="Source Code Pro,  Courier New"/>
              </a:rPr>
              <a:t> </a:t>
            </a:r>
            <a:r>
              <a:rPr lang="en-US" sz="1100" dirty="0">
                <a:latin typeface="Source Code Pro,  Courier New"/>
              </a:rPr>
              <a:t>= </a:t>
            </a:r>
            <a:r>
              <a:rPr lang="en-US" sz="1100" dirty="0" err="1">
                <a:solidFill>
                  <a:srgbClr val="002060"/>
                </a:solidFill>
                <a:latin typeface="Source Code Pro,  Courier New"/>
              </a:rPr>
              <a:t>iL_MCodeCounter</a:t>
            </a:r>
            <a:r>
              <a:rPr lang="en-US" sz="1100" dirty="0">
                <a:solidFill>
                  <a:srgbClr val="002060"/>
                </a:solidFill>
                <a:latin typeface="Source Code Pro,  Courier New"/>
              </a:rPr>
              <a:t> </a:t>
            </a:r>
            <a:r>
              <a:rPr lang="en-US" sz="1100" dirty="0">
                <a:latin typeface="Source Code Pro,  Courier New"/>
              </a:rPr>
              <a:t>+ 1</a:t>
            </a:r>
          </a:p>
          <a:p>
            <a:r>
              <a:rPr lang="en-US" sz="1100" dirty="0">
                <a:solidFill>
                  <a:srgbClr val="D4D4D4"/>
                </a:solidFill>
                <a:latin typeface="Source Code Pro,  Courier New"/>
              </a:rPr>
              <a:t>        </a:t>
            </a:r>
            <a:r>
              <a:rPr lang="en-US" sz="1100" dirty="0">
                <a:solidFill>
                  <a:schemeClr val="accent6"/>
                </a:solidFill>
                <a:latin typeface="Source Code Pro,  Courier New"/>
              </a:rPr>
              <a:t>if</a:t>
            </a:r>
            <a:r>
              <a:rPr lang="en-US" sz="1100" dirty="0">
                <a:solidFill>
                  <a:srgbClr val="D4D4D4"/>
                </a:solidFill>
                <a:latin typeface="Source Code Pro,  Courier New"/>
              </a:rPr>
              <a:t> </a:t>
            </a:r>
            <a:r>
              <a:rPr lang="en-US" sz="1100" dirty="0" err="1">
                <a:solidFill>
                  <a:srgbClr val="002060"/>
                </a:solidFill>
                <a:latin typeface="Source Code Pro,  Courier New"/>
              </a:rPr>
              <a:t>iL_MCodeCounter</a:t>
            </a:r>
            <a:r>
              <a:rPr lang="en-US" sz="1100" dirty="0">
                <a:solidFill>
                  <a:srgbClr val="002060"/>
                </a:solidFill>
                <a:latin typeface="Source Code Pro,  Courier New"/>
              </a:rPr>
              <a:t> </a:t>
            </a:r>
            <a:r>
              <a:rPr lang="en-US" sz="1100" dirty="0">
                <a:latin typeface="Source Code Pro,  Courier New"/>
              </a:rPr>
              <a:t>&gt;</a:t>
            </a:r>
            <a:r>
              <a:rPr lang="en-US" sz="1100" dirty="0">
                <a:solidFill>
                  <a:srgbClr val="D4D4D4"/>
                </a:solidFill>
                <a:latin typeface="Source Code Pro,  Courier New"/>
              </a:rPr>
              <a:t> </a:t>
            </a:r>
            <a:r>
              <a:rPr lang="en-US" sz="1100" dirty="0" err="1">
                <a:solidFill>
                  <a:srgbClr val="002060"/>
                </a:solidFill>
                <a:latin typeface="Source Code Pro,  Courier New"/>
              </a:rPr>
              <a:t>iL_MaxNoOfCooolantMCodes</a:t>
            </a:r>
            <a:r>
              <a:rPr lang="en-US" sz="1100" dirty="0">
                <a:solidFill>
                  <a:srgbClr val="002060"/>
                </a:solidFill>
                <a:latin typeface="Source Code Pro,  Courier New"/>
              </a:rPr>
              <a:t> </a:t>
            </a:r>
            <a:r>
              <a:rPr lang="en-US" sz="1100" dirty="0">
                <a:solidFill>
                  <a:schemeClr val="accent6"/>
                </a:solidFill>
                <a:latin typeface="Source Code Pro,  Courier New"/>
              </a:rPr>
              <a:t>or</a:t>
            </a:r>
            <a:r>
              <a:rPr lang="en-US" sz="1100" dirty="0">
                <a:solidFill>
                  <a:srgbClr val="D4D4D4"/>
                </a:solidFill>
                <a:latin typeface="Source Code Pro,  Courier New"/>
              </a:rPr>
              <a:t> </a:t>
            </a:r>
            <a:r>
              <a:rPr lang="en-US" sz="1100" dirty="0" err="1">
                <a:solidFill>
                  <a:srgbClr val="002060"/>
                </a:solidFill>
                <a:latin typeface="Source Code Pro,  Courier New"/>
              </a:rPr>
              <a:t>iL_OnOff</a:t>
            </a:r>
            <a:r>
              <a:rPr lang="en-US" sz="1100" dirty="0">
                <a:solidFill>
                  <a:srgbClr val="002060"/>
                </a:solidFill>
                <a:latin typeface="Source Code Pro,  Courier New"/>
              </a:rPr>
              <a:t> </a:t>
            </a:r>
            <a:r>
              <a:rPr lang="en-US" sz="1100" dirty="0">
                <a:solidFill>
                  <a:schemeClr val="accent6"/>
                </a:solidFill>
                <a:latin typeface="Source Code Pro,  Courier New"/>
              </a:rPr>
              <a:t>eq</a:t>
            </a:r>
            <a:r>
              <a:rPr lang="en-US" sz="1100" dirty="0">
                <a:solidFill>
                  <a:srgbClr val="D4D4D4"/>
                </a:solidFill>
                <a:latin typeface="Source Code Pro,  Courier New"/>
              </a:rPr>
              <a:t> </a:t>
            </a:r>
            <a:r>
              <a:rPr lang="en-US" sz="1100" dirty="0">
                <a:latin typeface="Source Code Pro,  Courier New"/>
              </a:rPr>
              <a:t>0</a:t>
            </a:r>
          </a:p>
          <a:p>
            <a:r>
              <a:rPr lang="en-US" sz="1100" dirty="0">
                <a:solidFill>
                  <a:srgbClr val="D4D4D4"/>
                </a:solidFill>
                <a:latin typeface="Source Code Pro,  Courier New"/>
              </a:rPr>
              <a:t>            </a:t>
            </a:r>
            <a:r>
              <a:rPr lang="en-US" sz="1100" dirty="0">
                <a:latin typeface="Source Code Pro,  Courier New"/>
              </a:rPr>
              <a:t>{</a:t>
            </a:r>
            <a:r>
              <a:rPr lang="en-US" sz="1100" dirty="0" err="1">
                <a:latin typeface="Source Code Pro,  Courier New"/>
              </a:rPr>
              <a:t>nb</a:t>
            </a:r>
            <a:r>
              <a:rPr lang="en-US" sz="1100" dirty="0">
                <a:latin typeface="Source Code Pro,  Courier New"/>
              </a:rPr>
              <a:t>,</a:t>
            </a:r>
            <a:r>
              <a:rPr lang="en-US" sz="1100" i="1" dirty="0">
                <a:latin typeface="Source Code Pro,  Courier New"/>
              </a:rPr>
              <a:t>''</a:t>
            </a:r>
            <a:r>
              <a:rPr lang="en-US" sz="1100" dirty="0">
                <a:latin typeface="Source Code Pro,  Courier New"/>
              </a:rPr>
              <a:t>}</a:t>
            </a:r>
          </a:p>
          <a:p>
            <a:r>
              <a:rPr lang="en-US" sz="1100" dirty="0">
                <a:solidFill>
                  <a:srgbClr val="D4D4D4"/>
                </a:solidFill>
                <a:latin typeface="Source Code Pro,  Courier New"/>
              </a:rPr>
              <a:t>        </a:t>
            </a:r>
            <a:r>
              <a:rPr lang="en-US" sz="1100" dirty="0">
                <a:solidFill>
                  <a:schemeClr val="accent6"/>
                </a:solidFill>
                <a:latin typeface="Source Code Pro,  Courier New"/>
              </a:rPr>
              <a:t>endif</a:t>
            </a:r>
          </a:p>
          <a:p>
            <a:r>
              <a:rPr lang="en-US" sz="1100" dirty="0">
                <a:solidFill>
                  <a:srgbClr val="D4D4D4"/>
                </a:solidFill>
                <a:latin typeface="Source Code Pro,  Courier New"/>
              </a:rPr>
              <a:t>        </a:t>
            </a:r>
            <a:r>
              <a:rPr lang="en-US" sz="1100" dirty="0">
                <a:solidFill>
                  <a:schemeClr val="accent6"/>
                </a:solidFill>
                <a:latin typeface="Source Code Pro,  Courier New"/>
              </a:rPr>
              <a:t>if</a:t>
            </a:r>
            <a:r>
              <a:rPr lang="en-US" sz="1100" dirty="0">
                <a:solidFill>
                  <a:srgbClr val="D4D4D4"/>
                </a:solidFill>
                <a:latin typeface="Source Code Pro,  Courier New"/>
              </a:rPr>
              <a:t> </a:t>
            </a:r>
            <a:r>
              <a:rPr lang="en-US" sz="1100" dirty="0" err="1">
                <a:solidFill>
                  <a:srgbClr val="002060"/>
                </a:solidFill>
                <a:latin typeface="Source Code Pro,  Courier New"/>
              </a:rPr>
              <a:t>flood_coolant</a:t>
            </a:r>
            <a:r>
              <a:rPr lang="en-US" sz="1100" dirty="0">
                <a:solidFill>
                  <a:srgbClr val="002060"/>
                </a:solidFill>
                <a:latin typeface="Source Code Pro,  Courier New"/>
              </a:rPr>
              <a:t> </a:t>
            </a:r>
            <a:r>
              <a:rPr lang="en-US" sz="1100" dirty="0">
                <a:latin typeface="Source Code Pro,  Courier New"/>
              </a:rPr>
              <a:t>&gt;</a:t>
            </a:r>
            <a:r>
              <a:rPr lang="en-US" sz="1100" dirty="0">
                <a:solidFill>
                  <a:srgbClr val="D4D4D4"/>
                </a:solidFill>
                <a:latin typeface="Source Code Pro,  Courier New"/>
              </a:rPr>
              <a:t> </a:t>
            </a:r>
            <a:r>
              <a:rPr lang="en-US" sz="1100" dirty="0">
                <a:latin typeface="Source Code Pro,  Courier New"/>
              </a:rPr>
              <a:t>0</a:t>
            </a:r>
          </a:p>
          <a:p>
            <a:r>
              <a:rPr lang="en-US" sz="1100" dirty="0">
                <a:solidFill>
                  <a:srgbClr val="D4D4D4"/>
                </a:solidFill>
                <a:latin typeface="Source Code Pro,  Courier New"/>
              </a:rPr>
              <a:t>            </a:t>
            </a:r>
            <a:r>
              <a:rPr lang="en-US" sz="1100" dirty="0" err="1">
                <a:solidFill>
                  <a:srgbClr val="002060"/>
                </a:solidFill>
                <a:latin typeface="Source Code Pro,  Courier New"/>
              </a:rPr>
              <a:t>iL_CoolantCorrFactor</a:t>
            </a:r>
            <a:r>
              <a:rPr lang="en-US" sz="1100" dirty="0">
                <a:solidFill>
                  <a:srgbClr val="002060"/>
                </a:solidFill>
                <a:latin typeface="Source Code Pro,  Courier New"/>
              </a:rPr>
              <a:t> </a:t>
            </a:r>
            <a:r>
              <a:rPr lang="en-US" sz="1100" dirty="0">
                <a:latin typeface="Source Code Pro,  Courier New"/>
              </a:rPr>
              <a:t>= -1</a:t>
            </a:r>
          </a:p>
          <a:p>
            <a:r>
              <a:rPr lang="en-US" sz="1100" dirty="0">
                <a:solidFill>
                  <a:srgbClr val="D4D4D4"/>
                </a:solidFill>
                <a:latin typeface="Source Code Pro,  Courier New"/>
              </a:rPr>
              <a:t>        </a:t>
            </a:r>
            <a:r>
              <a:rPr lang="en-US" sz="1100" dirty="0">
                <a:solidFill>
                  <a:schemeClr val="accent6"/>
                </a:solidFill>
                <a:latin typeface="Source Code Pro,  Courier New"/>
              </a:rPr>
              <a:t>endif</a:t>
            </a:r>
          </a:p>
          <a:p>
            <a:r>
              <a:rPr lang="en-US" sz="1100" dirty="0">
                <a:solidFill>
                  <a:srgbClr val="D4D4D4"/>
                </a:solidFill>
                <a:latin typeface="Source Code Pro,  Courier New"/>
              </a:rPr>
              <a:t>        </a:t>
            </a:r>
            <a:r>
              <a:rPr lang="en-US" sz="1100" dirty="0">
                <a:latin typeface="Source Code Pro,  Courier New"/>
              </a:rPr>
              <a:t>{(9 - </a:t>
            </a:r>
            <a:r>
              <a:rPr lang="en-US" sz="1100" dirty="0" err="1">
                <a:solidFill>
                  <a:srgbClr val="002060"/>
                </a:solidFill>
                <a:latin typeface="Source Code Pro,  Courier New"/>
              </a:rPr>
              <a:t>iL_OnOff</a:t>
            </a:r>
            <a:r>
              <a:rPr lang="en-US" sz="1100" dirty="0" err="1">
                <a:latin typeface="Source Code Pro,  Courier New"/>
              </a:rPr>
              <a:t>+</a:t>
            </a:r>
            <a:r>
              <a:rPr lang="en-US" sz="1100" dirty="0" err="1">
                <a:solidFill>
                  <a:srgbClr val="002060"/>
                </a:solidFill>
                <a:latin typeface="Source Code Pro,  Courier New"/>
              </a:rPr>
              <a:t>iL_CoolantCorrFactor</a:t>
            </a:r>
            <a:r>
              <a:rPr lang="en-US" sz="1100" dirty="0">
                <a:latin typeface="Source Code Pro,  Courier New"/>
              </a:rPr>
              <a:t>):</a:t>
            </a:r>
            <a:r>
              <a:rPr lang="en-US" sz="1100" dirty="0" err="1">
                <a:solidFill>
                  <a:srgbClr val="002060"/>
                </a:solidFill>
                <a:latin typeface="Source Code Pro,  Courier New"/>
              </a:rPr>
              <a:t>mcode_f</a:t>
            </a:r>
            <a:r>
              <a:rPr lang="en-US" sz="1100" dirty="0">
                <a:latin typeface="Source Code Pro,  Courier New"/>
              </a:rPr>
              <a:t>}</a:t>
            </a:r>
            <a:r>
              <a:rPr lang="en-US" sz="1100" dirty="0">
                <a:solidFill>
                  <a:srgbClr val="D4D4D4"/>
                </a:solidFill>
                <a:latin typeface="Source Code Pro,  Courier New"/>
              </a:rPr>
              <a:t> </a:t>
            </a:r>
            <a:r>
              <a:rPr lang="en-US" sz="1100" i="1" dirty="0">
                <a:solidFill>
                  <a:srgbClr val="757575"/>
                </a:solidFill>
                <a:latin typeface="Source Code Pro,  Courier New"/>
              </a:rPr>
              <a:t>;High Pressure=M07/M09 | Low Pressure M08/M09</a:t>
            </a:r>
            <a:endParaRPr lang="en-US" sz="1100" dirty="0">
              <a:solidFill>
                <a:srgbClr val="D4D4D4"/>
              </a:solidFill>
              <a:latin typeface="Source Code Pro,  Courier New"/>
            </a:endParaRPr>
          </a:p>
          <a:p>
            <a:r>
              <a:rPr lang="en-US" sz="1100" dirty="0">
                <a:solidFill>
                  <a:srgbClr val="D4D4D4"/>
                </a:solidFill>
                <a:latin typeface="Source Code Pro,  Courier New"/>
              </a:rPr>
              <a:t>        </a:t>
            </a:r>
            <a:r>
              <a:rPr lang="en-US" sz="1100" dirty="0" err="1">
                <a:solidFill>
                  <a:srgbClr val="002060"/>
                </a:solidFill>
                <a:latin typeface="Source Code Pro,  Courier New"/>
              </a:rPr>
              <a:t>bA_CoolantActive</a:t>
            </a:r>
            <a:r>
              <a:rPr lang="en-US" sz="1100" dirty="0">
                <a:latin typeface="Source Code Pro,  Courier New"/>
              </a:rPr>
              <a:t>&lt;&lt;</a:t>
            </a:r>
            <a:r>
              <a:rPr lang="en-US" sz="1100" dirty="0">
                <a:solidFill>
                  <a:srgbClr val="002060"/>
                </a:solidFill>
                <a:latin typeface="Source Code Pro,  Courier New"/>
              </a:rPr>
              <a:t>i_TurretID</a:t>
            </a:r>
            <a:r>
              <a:rPr lang="en-US" sz="1100" dirty="0">
                <a:latin typeface="Source Code Pro,  Courier New"/>
              </a:rPr>
              <a:t>,1&gt;&gt;=</a:t>
            </a:r>
            <a:r>
              <a:rPr lang="en-US" sz="1100" dirty="0" err="1">
                <a:solidFill>
                  <a:srgbClr val="002060"/>
                </a:solidFill>
                <a:latin typeface="Source Code Pro,  Courier New"/>
              </a:rPr>
              <a:t>iL_OnOff</a:t>
            </a:r>
            <a:endParaRPr lang="en-US" sz="1100" dirty="0">
              <a:solidFill>
                <a:srgbClr val="002060"/>
              </a:solidFill>
              <a:latin typeface="Source Code Pro,  Courier New"/>
            </a:endParaRPr>
          </a:p>
          <a:p>
            <a:r>
              <a:rPr lang="en-US" sz="1100" dirty="0">
                <a:solidFill>
                  <a:srgbClr val="D4D4D4"/>
                </a:solidFill>
                <a:latin typeface="Source Code Pro,  Courier New"/>
              </a:rPr>
              <a:t>   </a:t>
            </a:r>
            <a:r>
              <a:rPr lang="en-US" sz="1100" dirty="0">
                <a:solidFill>
                  <a:schemeClr val="accent6"/>
                </a:solidFill>
                <a:latin typeface="Source Code Pro,  Courier New"/>
              </a:rPr>
              <a:t> endif</a:t>
            </a:r>
          </a:p>
          <a:p>
            <a:r>
              <a:rPr lang="en-US" sz="1100" dirty="0">
                <a:solidFill>
                  <a:srgbClr val="D4D4D4"/>
                </a:solidFill>
                <a:latin typeface="Source Code Pro,  Courier New"/>
              </a:rPr>
              <a:t>    </a:t>
            </a:r>
          </a:p>
          <a:p>
            <a:r>
              <a:rPr lang="en-US" sz="1100" dirty="0" err="1">
                <a:solidFill>
                  <a:srgbClr val="FF0D86"/>
                </a:solidFill>
                <a:latin typeface="Source Code Pro,  Courier New"/>
              </a:rPr>
              <a:t>endp</a:t>
            </a:r>
            <a:endParaRPr lang="en-US" sz="1100" b="0" dirty="0">
              <a:solidFill>
                <a:srgbClr val="D4D4D4"/>
              </a:solidFill>
              <a:effectLst/>
              <a:latin typeface="Source Code Pro,  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244463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A4F1CF8-7F02-4A9A-BB09-9C01DA425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6784" y="1318063"/>
            <a:ext cx="8117280" cy="654049"/>
          </a:xfrm>
          <a:prstGeom prst="roundRect">
            <a:avLst/>
          </a:prstGeom>
          <a:solidFill>
            <a:srgbClr val="C000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chemeClr val="bg1"/>
                </a:solidFill>
              </a:rPr>
              <a:t>Why we need convention</a:t>
            </a:r>
            <a:endParaRPr lang="en-GB" alt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B39605-8E7B-4F69-A73F-B7A6065CC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7" y="142815"/>
            <a:ext cx="12189883" cy="482728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Convention of GPP writing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458AB8-D2F4-4D77-B60A-C3CE745EB2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400" y="941071"/>
            <a:ext cx="1408032" cy="1408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F63F50-9A38-4F45-AF55-129BF5672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12" y="2499177"/>
            <a:ext cx="4846728" cy="35754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E4721-D548-4E4E-A7FB-C3E042201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1008" y="2499177"/>
            <a:ext cx="4846728" cy="35754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0D72C1-79AA-4DCA-B13D-CA161ADA14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8304" y="2499177"/>
            <a:ext cx="4846728" cy="357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867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A4F1CF8-7F02-4A9A-BB09-9C01DA425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6784" y="1318063"/>
            <a:ext cx="8117280" cy="654049"/>
          </a:xfrm>
          <a:prstGeom prst="roundRect">
            <a:avLst/>
          </a:prstGeom>
          <a:solidFill>
            <a:srgbClr val="C000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chemeClr val="bg1"/>
                </a:solidFill>
              </a:rPr>
              <a:t>Why we need convention</a:t>
            </a:r>
            <a:endParaRPr lang="en-GB" alt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B39605-8E7B-4F69-A73F-B7A6065CC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7" y="142815"/>
            <a:ext cx="12189883" cy="482728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Convention of GPP writing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DAD710-4951-4745-B8E8-62FC22167624}"/>
              </a:ext>
            </a:extLst>
          </p:cNvPr>
          <p:cNvSpPr/>
          <p:nvPr/>
        </p:nvSpPr>
        <p:spPr>
          <a:xfrm>
            <a:off x="443968" y="2427631"/>
            <a:ext cx="1154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4161C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In SolidCAM GPPL none of the convention was declared so far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D5F61A-484C-488E-954F-B358F1E995E1}"/>
              </a:ext>
            </a:extLst>
          </p:cNvPr>
          <p:cNvSpPr/>
          <p:nvPr/>
        </p:nvSpPr>
        <p:spPr>
          <a:xfrm>
            <a:off x="452768" y="2906592"/>
            <a:ext cx="1154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4161C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Allowing sharing Post-Processors within developers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458AB8-D2F4-4D77-B60A-C3CE745EB2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400" y="941071"/>
            <a:ext cx="1408032" cy="140803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F7A11B4-CAE6-463E-BF8C-E647B449DE44}"/>
              </a:ext>
            </a:extLst>
          </p:cNvPr>
          <p:cNvSpPr/>
          <p:nvPr/>
        </p:nvSpPr>
        <p:spPr>
          <a:xfrm>
            <a:off x="624352" y="4257251"/>
            <a:ext cx="9379968" cy="1532334"/>
          </a:xfrm>
          <a:prstGeom prst="roundRect">
            <a:avLst/>
          </a:prstGeom>
          <a:solidFill>
            <a:srgbClr val="C00000"/>
          </a:solidFill>
        </p:spPr>
        <p:txBody>
          <a:bodyPr wrap="square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When working in teams, it is very important to keep the coding style consistent and allow others easy debugging of your code and wise-versa. </a:t>
            </a:r>
            <a:endParaRPr lang="en-US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7EF350-BC6C-4030-AB9E-7C7877B339B6}"/>
              </a:ext>
            </a:extLst>
          </p:cNvPr>
          <p:cNvSpPr/>
          <p:nvPr/>
        </p:nvSpPr>
        <p:spPr>
          <a:xfrm>
            <a:off x="452768" y="3385553"/>
            <a:ext cx="1154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4161C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Easier and effective debugging of other codes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2A67C5-0748-4C5C-8004-7D9A95DE18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784" y="4205357"/>
            <a:ext cx="1636122" cy="163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533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8" grpId="0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B39605-8E7B-4F69-A73F-B7A6065CC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7" y="142815"/>
            <a:ext cx="12189883" cy="482728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Naming the user-defined variables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158E349-70B6-4668-819E-0FEC81463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6784" y="1318063"/>
            <a:ext cx="8117280" cy="654049"/>
          </a:xfrm>
          <a:prstGeom prst="roundRect">
            <a:avLst/>
          </a:prstGeom>
          <a:solidFill>
            <a:srgbClr val="C000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chemeClr val="bg1"/>
                </a:solidFill>
              </a:rPr>
              <a:t>Add prefix to variable types</a:t>
            </a:r>
            <a:endParaRPr lang="en-GB" altLang="en-US" sz="3200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485957-8B2D-4953-9970-D20060C2D50E}"/>
              </a:ext>
            </a:extLst>
          </p:cNvPr>
          <p:cNvSpPr/>
          <p:nvPr/>
        </p:nvSpPr>
        <p:spPr>
          <a:xfrm>
            <a:off x="735328" y="2292555"/>
            <a:ext cx="1154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4161C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CourierStd" panose="02070409020205020404" pitchFamily="49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 – numeric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B14567-34E7-482C-BDBE-DAD239B4198E}"/>
              </a:ext>
            </a:extLst>
          </p:cNvPr>
          <p:cNvSpPr/>
          <p:nvPr/>
        </p:nvSpPr>
        <p:spPr>
          <a:xfrm>
            <a:off x="735328" y="2677823"/>
            <a:ext cx="1154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4161C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CourierStd" panose="02070409020205020404" pitchFamily="49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 – logical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CE9C77-AB7E-4988-B963-496AE4DA6A44}"/>
              </a:ext>
            </a:extLst>
          </p:cNvPr>
          <p:cNvSpPr/>
          <p:nvPr/>
        </p:nvSpPr>
        <p:spPr>
          <a:xfrm>
            <a:off x="735328" y="3063091"/>
            <a:ext cx="1154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4161C"/>
              </a:buClr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ourierStd" panose="02070409020205020404" pitchFamily="49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 – integer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AED81E-02E6-4155-9290-9D33CEFE715B}"/>
              </a:ext>
            </a:extLst>
          </p:cNvPr>
          <p:cNvSpPr/>
          <p:nvPr/>
        </p:nvSpPr>
        <p:spPr>
          <a:xfrm>
            <a:off x="744608" y="3448359"/>
            <a:ext cx="1154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4161C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CourierStd" panose="02070409020205020404" pitchFamily="49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 – string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DC29226-D46C-434C-8130-2D4D669EFD7E}"/>
              </a:ext>
            </a:extLst>
          </p:cNvPr>
          <p:cNvGraphicFramePr>
            <a:graphicFrameLocks noGrp="1"/>
          </p:cNvGraphicFramePr>
          <p:nvPr/>
        </p:nvGraphicFramePr>
        <p:xfrm>
          <a:off x="760464" y="4295292"/>
          <a:ext cx="10994144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0800">
                  <a:extLst>
                    <a:ext uri="{9D8B030D-6E8A-4147-A177-3AD203B41FA5}">
                      <a16:colId xmlns:a16="http://schemas.microsoft.com/office/drawing/2014/main" val="187176323"/>
                    </a:ext>
                  </a:extLst>
                </a:gridCol>
                <a:gridCol w="2385098">
                  <a:extLst>
                    <a:ext uri="{9D8B030D-6E8A-4147-A177-3AD203B41FA5}">
                      <a16:colId xmlns:a16="http://schemas.microsoft.com/office/drawing/2014/main" val="4128985073"/>
                    </a:ext>
                  </a:extLst>
                </a:gridCol>
                <a:gridCol w="2304886">
                  <a:extLst>
                    <a:ext uri="{9D8B030D-6E8A-4147-A177-3AD203B41FA5}">
                      <a16:colId xmlns:a16="http://schemas.microsoft.com/office/drawing/2014/main" val="741404237"/>
                    </a:ext>
                  </a:extLst>
                </a:gridCol>
                <a:gridCol w="3193360">
                  <a:extLst>
                    <a:ext uri="{9D8B030D-6E8A-4147-A177-3AD203B41FA5}">
                      <a16:colId xmlns:a16="http://schemas.microsoft.com/office/drawing/2014/main" val="4279765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n_Xpos</a:t>
                      </a:r>
                      <a:br>
                        <a:rPr lang="en-US" sz="2000" b="0" kern="1200" dirty="0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n_XposSave</a:t>
                      </a:r>
                      <a:br>
                        <a:rPr lang="en-US" sz="2000" b="0" kern="1200" dirty="0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n_FirstAxisAngle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CourierStd" panose="02070409020205020404" pitchFamily="49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b_FirstRapid</a:t>
                      </a:r>
                      <a:br>
                        <a:rPr lang="en-US" sz="2000" b="0" kern="1200" dirty="0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b_StartOfJob</a:t>
                      </a:r>
                      <a:br>
                        <a:rPr lang="en-US" sz="2000" b="0" kern="1200" dirty="0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b_ChangeTool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CourierStd" panose="02070409020205020404" pitchFamily="49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CourierStd" panose="02070409020205020404" pitchFamily="49" charset="0"/>
                          <a:ea typeface="+mn-ea"/>
                          <a:cs typeface="Circular Std Book" panose="020B0604020101020102" pitchFamily="34" charset="0"/>
                        </a:rPr>
                        <a:t>i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_IndexJob</a:t>
                      </a:r>
                      <a:br>
                        <a:rPr lang="en-US" sz="2000" b="0" kern="1200" dirty="0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i_ChannelID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CourierStd" panose="02070409020205020404" pitchFamily="49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CourierStd" panose="02070409020205020404" pitchFamily="49" charset="0"/>
                          <a:ea typeface="+mn-ea"/>
                          <a:cs typeface="Circular Std Book" panose="020B0604020101020102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s_JobName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s_DrillCycleName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CourierStd" panose="02070409020205020404" pitchFamily="49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ourierStd" panose="02070409020205020404" pitchFamily="49" charset="0"/>
                          <a:cs typeface="Circular Std Book" panose="020B0604020101020102" pitchFamily="34" charset="0"/>
                        </a:rPr>
                        <a:t> 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ourierStd" panose="02070409020205020404" pitchFamily="49" charset="0"/>
                        <a:ea typeface="Calibri" panose="020F0502020204030204" pitchFamily="34" charset="0"/>
                        <a:cs typeface="Circular Std Book" panose="020B0604020101020102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856706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362F3A17-7541-4670-BC62-0254899DC424}"/>
              </a:ext>
            </a:extLst>
          </p:cNvPr>
          <p:cNvSpPr/>
          <p:nvPr/>
        </p:nvSpPr>
        <p:spPr>
          <a:xfrm>
            <a:off x="2980160" y="2322291"/>
            <a:ext cx="8487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4161C"/>
              </a:buClr>
            </a:pP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After prefix, insert the underscore. After underscore, start naming the variable with capital letter. </a:t>
            </a:r>
          </a:p>
        </p:txBody>
      </p:sp>
    </p:spTree>
    <p:extLst>
      <p:ext uri="{BB962C8B-B14F-4D97-AF65-F5344CB8AC3E}">
        <p14:creationId xmlns:p14="http://schemas.microsoft.com/office/powerpoint/2010/main" val="29196459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B39605-8E7B-4F69-A73F-B7A6065CC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7" y="142815"/>
            <a:ext cx="12189883" cy="482728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Naming the user-defined variables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158E349-70B6-4668-819E-0FEC81463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6784" y="1318063"/>
            <a:ext cx="8117280" cy="654049"/>
          </a:xfrm>
          <a:prstGeom prst="roundRect">
            <a:avLst/>
          </a:prstGeom>
          <a:solidFill>
            <a:srgbClr val="C000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chemeClr val="bg1"/>
                </a:solidFill>
              </a:rPr>
              <a:t>Add prefix to variable types</a:t>
            </a:r>
            <a:endParaRPr lang="en-GB" altLang="en-US" sz="3200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485957-8B2D-4953-9970-D20060C2D50E}"/>
              </a:ext>
            </a:extLst>
          </p:cNvPr>
          <p:cNvSpPr/>
          <p:nvPr/>
        </p:nvSpPr>
        <p:spPr>
          <a:xfrm>
            <a:off x="735328" y="2292555"/>
            <a:ext cx="1154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4161C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CourierStd" panose="02070409020205020404" pitchFamily="49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 – numeric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B14567-34E7-482C-BDBE-DAD239B4198E}"/>
              </a:ext>
            </a:extLst>
          </p:cNvPr>
          <p:cNvSpPr/>
          <p:nvPr/>
        </p:nvSpPr>
        <p:spPr>
          <a:xfrm>
            <a:off x="735328" y="2677823"/>
            <a:ext cx="1154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4161C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CourierStd" panose="02070409020205020404" pitchFamily="49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 – logical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CE9C77-AB7E-4988-B963-496AE4DA6A44}"/>
              </a:ext>
            </a:extLst>
          </p:cNvPr>
          <p:cNvSpPr/>
          <p:nvPr/>
        </p:nvSpPr>
        <p:spPr>
          <a:xfrm>
            <a:off x="735328" y="3063091"/>
            <a:ext cx="1154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4161C"/>
              </a:buClr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ourierStd" panose="02070409020205020404" pitchFamily="49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333333"/>
                </a:solidFill>
                <a:latin typeface="Circular Std Book" panose="020B0604020101020102" pitchFamily="34" charset="0"/>
                <a:ea typeface="Roboto Condensed" pitchFamily="2" charset="0"/>
                <a:cs typeface="Circular Std Book" panose="020B0604020101020102" pitchFamily="34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– integer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AED81E-02E6-4155-9290-9D33CEFE715B}"/>
              </a:ext>
            </a:extLst>
          </p:cNvPr>
          <p:cNvSpPr/>
          <p:nvPr/>
        </p:nvSpPr>
        <p:spPr>
          <a:xfrm>
            <a:off x="744608" y="3448359"/>
            <a:ext cx="1154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4161C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CourierStd" panose="02070409020205020404" pitchFamily="49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 – string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DC29226-D46C-434C-8130-2D4D669EFD7E}"/>
              </a:ext>
            </a:extLst>
          </p:cNvPr>
          <p:cNvGraphicFramePr>
            <a:graphicFrameLocks noGrp="1"/>
          </p:cNvGraphicFramePr>
          <p:nvPr/>
        </p:nvGraphicFramePr>
        <p:xfrm>
          <a:off x="1285760" y="4295292"/>
          <a:ext cx="10181728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5860">
                  <a:extLst>
                    <a:ext uri="{9D8B030D-6E8A-4147-A177-3AD203B41FA5}">
                      <a16:colId xmlns:a16="http://schemas.microsoft.com/office/drawing/2014/main" val="187176323"/>
                    </a:ext>
                  </a:extLst>
                </a:gridCol>
                <a:gridCol w="2283078">
                  <a:extLst>
                    <a:ext uri="{9D8B030D-6E8A-4147-A177-3AD203B41FA5}">
                      <a16:colId xmlns:a16="http://schemas.microsoft.com/office/drawing/2014/main" val="4128985073"/>
                    </a:ext>
                  </a:extLst>
                </a:gridCol>
                <a:gridCol w="1948969">
                  <a:extLst>
                    <a:ext uri="{9D8B030D-6E8A-4147-A177-3AD203B41FA5}">
                      <a16:colId xmlns:a16="http://schemas.microsoft.com/office/drawing/2014/main" val="741404237"/>
                    </a:ext>
                  </a:extLst>
                </a:gridCol>
                <a:gridCol w="4293821">
                  <a:extLst>
                    <a:ext uri="{9D8B030D-6E8A-4147-A177-3AD203B41FA5}">
                      <a16:colId xmlns:a16="http://schemas.microsoft.com/office/drawing/2014/main" val="4279765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0" kern="1200" dirty="0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apos_f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0" kern="1200" dirty="0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xlpos_f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0" kern="1200" dirty="0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feed_f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0" kern="1200" dirty="0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xopos_f</a:t>
                      </a:r>
                    </a:p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0" kern="1200" dirty="0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xcenter_rel_f</a:t>
                      </a:r>
                    </a:p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0" kern="1200" dirty="0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bpos_f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spin_f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CourierStd" panose="02070409020205020404" pitchFamily="49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xlnext_f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CourierStd" panose="02070409020205020404" pitchFamily="49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radius_f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CourierStd" panose="02070409020205020404" pitchFamily="49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first_axis_angle_f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CourierStd" panose="02070409020205020404" pitchFamily="49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second_axis_angle_f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CourierStd" panose="02070409020205020404" pitchFamily="49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third_plane_angle_f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856706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362F3A17-7541-4670-BC62-0254899DC424}"/>
              </a:ext>
            </a:extLst>
          </p:cNvPr>
          <p:cNvSpPr/>
          <p:nvPr/>
        </p:nvSpPr>
        <p:spPr>
          <a:xfrm>
            <a:off x="2980160" y="2322291"/>
            <a:ext cx="8487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4161C"/>
              </a:buClr>
            </a:pPr>
            <a:r>
              <a:rPr lang="en-US" sz="2400" b="1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Note: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 Definition of the strings for formatting system variables should be defined without prefix.</a:t>
            </a:r>
          </a:p>
        </p:txBody>
      </p:sp>
    </p:spTree>
    <p:extLst>
      <p:ext uri="{BB962C8B-B14F-4D97-AF65-F5344CB8AC3E}">
        <p14:creationId xmlns:p14="http://schemas.microsoft.com/office/powerpoint/2010/main" val="12530128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B39605-8E7B-4F69-A73F-B7A6065CC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7" y="142815"/>
            <a:ext cx="12189883" cy="482728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Naming the local variables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158E349-70B6-4668-819E-0FEC81463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6784" y="1318063"/>
            <a:ext cx="8117280" cy="654049"/>
          </a:xfrm>
          <a:prstGeom prst="roundRect">
            <a:avLst/>
          </a:prstGeom>
          <a:solidFill>
            <a:srgbClr val="C000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chemeClr val="bg1"/>
                </a:solidFill>
              </a:rPr>
              <a:t>Add </a:t>
            </a:r>
            <a:r>
              <a:rPr lang="sr-Latn-RS" altLang="en-US" sz="3200" dirty="0">
                <a:solidFill>
                  <a:schemeClr val="bg1"/>
                </a:solidFill>
              </a:rPr>
              <a:t>additional „L“</a:t>
            </a:r>
            <a:r>
              <a:rPr lang="en-US" altLang="en-US" sz="3200" dirty="0">
                <a:solidFill>
                  <a:schemeClr val="bg1"/>
                </a:solidFill>
              </a:rPr>
              <a:t> to </a:t>
            </a:r>
            <a:r>
              <a:rPr lang="sr-Latn-RS" altLang="en-US" sz="3200" dirty="0">
                <a:solidFill>
                  <a:schemeClr val="bg1"/>
                </a:solidFill>
              </a:rPr>
              <a:t>local </a:t>
            </a:r>
            <a:r>
              <a:rPr lang="en-US" altLang="en-US" sz="3200" dirty="0">
                <a:solidFill>
                  <a:schemeClr val="bg1"/>
                </a:solidFill>
              </a:rPr>
              <a:t>variable types</a:t>
            </a:r>
            <a:endParaRPr lang="en-GB" altLang="en-US" sz="3200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485957-8B2D-4953-9970-D20060C2D50E}"/>
              </a:ext>
            </a:extLst>
          </p:cNvPr>
          <p:cNvSpPr/>
          <p:nvPr/>
        </p:nvSpPr>
        <p:spPr>
          <a:xfrm>
            <a:off x="735328" y="2292555"/>
            <a:ext cx="1154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4161C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CourierStd" panose="02070409020205020404" pitchFamily="49" charset="0"/>
                <a:cs typeface="Times New Roman" panose="02020603050405020304" pitchFamily="18" charset="0"/>
              </a:rPr>
              <a:t>n</a:t>
            </a:r>
            <a:r>
              <a:rPr lang="sr-Latn-RS" sz="2400" dirty="0">
                <a:latin typeface="CourierStd" panose="02070409020205020404" pitchFamily="49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CourierStd" panose="020704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– numeric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B14567-34E7-482C-BDBE-DAD239B4198E}"/>
              </a:ext>
            </a:extLst>
          </p:cNvPr>
          <p:cNvSpPr/>
          <p:nvPr/>
        </p:nvSpPr>
        <p:spPr>
          <a:xfrm>
            <a:off x="735328" y="2677823"/>
            <a:ext cx="1154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4161C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CourierStd" panose="02070409020205020404" pitchFamily="49" charset="0"/>
                <a:cs typeface="Times New Roman" panose="02020603050405020304" pitchFamily="18" charset="0"/>
              </a:rPr>
              <a:t>b</a:t>
            </a:r>
            <a:r>
              <a:rPr lang="sr-Latn-RS" sz="2400" dirty="0">
                <a:latin typeface="CourierStd" panose="02070409020205020404" pitchFamily="49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CourierStd" panose="020704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– logical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CE9C77-AB7E-4988-B963-496AE4DA6A44}"/>
              </a:ext>
            </a:extLst>
          </p:cNvPr>
          <p:cNvSpPr/>
          <p:nvPr/>
        </p:nvSpPr>
        <p:spPr>
          <a:xfrm>
            <a:off x="735328" y="3063091"/>
            <a:ext cx="1154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4161C"/>
              </a:buClr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ourierStd" panose="02070409020205020404" pitchFamily="49" charset="0"/>
                <a:cs typeface="Times New Roman" panose="02020603050405020304" pitchFamily="18" charset="0"/>
              </a:rPr>
              <a:t>i</a:t>
            </a:r>
            <a:r>
              <a:rPr lang="sr-Latn-RS" sz="2400" dirty="0">
                <a:latin typeface="CourierStd" panose="02070409020205020404" pitchFamily="49" charset="0"/>
                <a:cs typeface="Times New Roman" panose="02020603050405020304" pitchFamily="18" charset="0"/>
              </a:rPr>
              <a:t>L 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– integer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AED81E-02E6-4155-9290-9D33CEFE715B}"/>
              </a:ext>
            </a:extLst>
          </p:cNvPr>
          <p:cNvSpPr/>
          <p:nvPr/>
        </p:nvSpPr>
        <p:spPr>
          <a:xfrm>
            <a:off x="744608" y="3448359"/>
            <a:ext cx="1154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4161C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CourierStd" panose="02070409020205020404" pitchFamily="49" charset="0"/>
                <a:cs typeface="Times New Roman" panose="02020603050405020304" pitchFamily="18" charset="0"/>
              </a:rPr>
              <a:t>s</a:t>
            </a:r>
            <a:r>
              <a:rPr lang="sr-Latn-RS" sz="2400" dirty="0">
                <a:latin typeface="CourierStd" panose="02070409020205020404" pitchFamily="49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CourierStd" panose="020704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– string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DC29226-D46C-434C-8130-2D4D669EFD7E}"/>
              </a:ext>
            </a:extLst>
          </p:cNvPr>
          <p:cNvGraphicFramePr>
            <a:graphicFrameLocks noGrp="1"/>
          </p:cNvGraphicFramePr>
          <p:nvPr/>
        </p:nvGraphicFramePr>
        <p:xfrm>
          <a:off x="624352" y="4218895"/>
          <a:ext cx="11143776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6943">
                  <a:extLst>
                    <a:ext uri="{9D8B030D-6E8A-4147-A177-3AD203B41FA5}">
                      <a16:colId xmlns:a16="http://schemas.microsoft.com/office/drawing/2014/main" val="187176323"/>
                    </a:ext>
                  </a:extLst>
                </a:gridCol>
                <a:gridCol w="2654961">
                  <a:extLst>
                    <a:ext uri="{9D8B030D-6E8A-4147-A177-3AD203B41FA5}">
                      <a16:colId xmlns:a16="http://schemas.microsoft.com/office/drawing/2014/main" val="4128985073"/>
                    </a:ext>
                  </a:extLst>
                </a:gridCol>
                <a:gridCol w="2344992">
                  <a:extLst>
                    <a:ext uri="{9D8B030D-6E8A-4147-A177-3AD203B41FA5}">
                      <a16:colId xmlns:a16="http://schemas.microsoft.com/office/drawing/2014/main" val="741404237"/>
                    </a:ext>
                  </a:extLst>
                </a:gridCol>
                <a:gridCol w="3206880">
                  <a:extLst>
                    <a:ext uri="{9D8B030D-6E8A-4147-A177-3AD203B41FA5}">
                      <a16:colId xmlns:a16="http://schemas.microsoft.com/office/drawing/2014/main" val="4279765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0" kern="1200" dirty="0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nL_Xpos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0" kern="1200" dirty="0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nL_XposSave        nL_FirstAxisAngle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bL_FirstRapid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CourierStd" panose="02070409020205020404" pitchFamily="49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bL_StartOfJob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bL_ChangeTool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CourierStd" panose="02070409020205020404" pitchFamily="49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iL_IndexJob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CourierStd" panose="02070409020205020404" pitchFamily="49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iL_ChannelID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CourierStd" panose="02070409020205020404" pitchFamily="49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sL_JobName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sL_DrillCycleName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CourierStd" panose="02070409020205020404" pitchFamily="49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856706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362F3A17-7541-4670-BC62-0254899DC424}"/>
              </a:ext>
            </a:extLst>
          </p:cNvPr>
          <p:cNvSpPr/>
          <p:nvPr/>
        </p:nvSpPr>
        <p:spPr>
          <a:xfrm>
            <a:off x="3209856" y="2322291"/>
            <a:ext cx="8257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4161C"/>
              </a:buClr>
            </a:pP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Prefix for local user-defined variables have capital "L" letter next to prefix for variable type.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44D7F5-4F5D-428E-80ED-08262D1E3757}"/>
              </a:ext>
            </a:extLst>
          </p:cNvPr>
          <p:cNvSpPr/>
          <p:nvPr/>
        </p:nvSpPr>
        <p:spPr>
          <a:xfrm>
            <a:off x="203456" y="5535044"/>
            <a:ext cx="11785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4161C"/>
              </a:buClr>
            </a:pPr>
            <a:r>
              <a:rPr lang="en-US" sz="2000" b="1" dirty="0">
                <a:solidFill>
                  <a:srgbClr val="C4161C"/>
                </a:solidFill>
                <a:latin typeface="CourierStd" panose="02070409020205020404" pitchFamily="49" charset="0"/>
                <a:cs typeface="Times New Roman" panose="02020603050405020304" pitchFamily="18" charset="0"/>
              </a:rPr>
              <a:t>@</a:t>
            </a:r>
            <a:r>
              <a:rPr lang="en-US" sz="2000" b="1" dirty="0" err="1">
                <a:solidFill>
                  <a:srgbClr val="C4161C"/>
                </a:solidFill>
                <a:latin typeface="CourierStd" panose="02070409020205020404" pitchFamily="49" charset="0"/>
                <a:cs typeface="Times New Roman" panose="02020603050405020304" pitchFamily="18" charset="0"/>
              </a:rPr>
              <a:t>usr_RotateToPlane</a:t>
            </a:r>
            <a:r>
              <a:rPr lang="en-US" sz="2000" b="1" dirty="0">
                <a:solidFill>
                  <a:srgbClr val="C4161C"/>
                </a:solidFill>
                <a:latin typeface="CourierStd" panose="020704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CourierStd" panose="02070409020205020404" pitchFamily="49" charset="0"/>
                <a:cs typeface="Times New Roman" panose="02020603050405020304" pitchFamily="18" charset="0"/>
              </a:rPr>
              <a:t>(</a:t>
            </a:r>
            <a:r>
              <a:rPr lang="sr-Latn-RS" sz="2000" b="1" dirty="0">
                <a:solidFill>
                  <a:schemeClr val="accent2"/>
                </a:solidFill>
                <a:latin typeface="CourierStd" panose="02070409020205020404" pitchFamily="49" charset="0"/>
                <a:cs typeface="Times New Roman" panose="02020603050405020304" pitchFamily="18" charset="0"/>
              </a:rPr>
              <a:t>numeric</a:t>
            </a:r>
            <a:r>
              <a:rPr lang="sr-Latn-RS" sz="2000" b="1" dirty="0">
                <a:latin typeface="CourierStd" panose="02070409020205020404" pitchFamily="49" charset="0"/>
                <a:cs typeface="Times New Roman" panose="02020603050405020304" pitchFamily="18" charset="0"/>
              </a:rPr>
              <a:t> nL</a:t>
            </a:r>
            <a:r>
              <a:rPr lang="en-US" sz="2000" b="1" dirty="0">
                <a:latin typeface="CourierStd" panose="02070409020205020404" pitchFamily="49" charset="0"/>
                <a:cs typeface="Times New Roman" panose="02020603050405020304" pitchFamily="18" charset="0"/>
              </a:rPr>
              <a:t>_</a:t>
            </a:r>
            <a:r>
              <a:rPr lang="en-US" sz="2000" b="1" dirty="0" err="1">
                <a:latin typeface="CourierStd" panose="02070409020205020404" pitchFamily="49" charset="0"/>
                <a:cs typeface="Times New Roman" panose="02020603050405020304" pitchFamily="18" charset="0"/>
              </a:rPr>
              <a:t>FirstAxisAngle</a:t>
            </a:r>
            <a:r>
              <a:rPr lang="en-US" sz="2000" b="1" dirty="0">
                <a:latin typeface="CourierStd" panose="020704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2"/>
                </a:solidFill>
                <a:latin typeface="CourierStd" panose="02070409020205020404" pitchFamily="49" charset="0"/>
                <a:cs typeface="Times New Roman" panose="02020603050405020304" pitchFamily="18" charset="0"/>
              </a:rPr>
              <a:t>numeric</a:t>
            </a:r>
            <a:r>
              <a:rPr lang="en-US" sz="2000" b="1" dirty="0">
                <a:latin typeface="CourierStd" panose="020704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ourierStd" panose="02070409020205020404" pitchFamily="49" charset="0"/>
                <a:cs typeface="Times New Roman" panose="02020603050405020304" pitchFamily="18" charset="0"/>
              </a:rPr>
              <a:t>nL_SecondAxisAngle</a:t>
            </a:r>
            <a:r>
              <a:rPr lang="en-US" sz="2000" b="1" dirty="0">
                <a:latin typeface="CourierStd" panose="02070409020205020404" pitchFamily="49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651951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0" grpId="0"/>
      <p:bldP spid="21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B39605-8E7B-4F69-A73F-B7A6065CC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7" y="142815"/>
            <a:ext cx="12189883" cy="482728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Naming the user-defined arrays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158E349-70B6-4668-819E-0FEC81463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6784" y="1318063"/>
            <a:ext cx="8117280" cy="654049"/>
          </a:xfrm>
          <a:prstGeom prst="roundRect">
            <a:avLst/>
          </a:prstGeom>
          <a:solidFill>
            <a:srgbClr val="C000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chemeClr val="bg1"/>
                </a:solidFill>
              </a:rPr>
              <a:t>Add </a:t>
            </a:r>
            <a:r>
              <a:rPr lang="sr-Latn-RS" altLang="en-US" sz="3200" dirty="0">
                <a:solidFill>
                  <a:schemeClr val="bg1"/>
                </a:solidFill>
              </a:rPr>
              <a:t>additional „</a:t>
            </a:r>
            <a:r>
              <a:rPr lang="en-US" altLang="en-US" sz="3200" dirty="0">
                <a:solidFill>
                  <a:schemeClr val="bg1"/>
                </a:solidFill>
              </a:rPr>
              <a:t>A</a:t>
            </a:r>
            <a:r>
              <a:rPr lang="sr-Latn-RS" altLang="en-US" sz="3200" dirty="0">
                <a:solidFill>
                  <a:schemeClr val="bg1"/>
                </a:solidFill>
              </a:rPr>
              <a:t>“</a:t>
            </a:r>
            <a:r>
              <a:rPr lang="en-US" altLang="en-US" sz="3200" dirty="0">
                <a:solidFill>
                  <a:schemeClr val="bg1"/>
                </a:solidFill>
              </a:rPr>
              <a:t> to arrays</a:t>
            </a:r>
            <a:endParaRPr lang="en-GB" altLang="en-US" sz="3200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485957-8B2D-4953-9970-D20060C2D50E}"/>
              </a:ext>
            </a:extLst>
          </p:cNvPr>
          <p:cNvSpPr/>
          <p:nvPr/>
        </p:nvSpPr>
        <p:spPr>
          <a:xfrm>
            <a:off x="735328" y="2292555"/>
            <a:ext cx="2354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4161C"/>
              </a:buClr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ourierStd" panose="02070409020205020404" pitchFamily="49" charset="0"/>
                <a:cs typeface="Times New Roman" panose="02020603050405020304" pitchFamily="18" charset="0"/>
              </a:rPr>
              <a:t>nA</a:t>
            </a:r>
            <a:r>
              <a:rPr lang="en-US" sz="2400" b="1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– numeric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B14567-34E7-482C-BDBE-DAD239B4198E}"/>
              </a:ext>
            </a:extLst>
          </p:cNvPr>
          <p:cNvSpPr/>
          <p:nvPr/>
        </p:nvSpPr>
        <p:spPr>
          <a:xfrm>
            <a:off x="735328" y="2677823"/>
            <a:ext cx="2354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4161C"/>
              </a:buClr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ourierStd" panose="02070409020205020404" pitchFamily="49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– logical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CE9C77-AB7E-4988-B963-496AE4DA6A44}"/>
              </a:ext>
            </a:extLst>
          </p:cNvPr>
          <p:cNvSpPr/>
          <p:nvPr/>
        </p:nvSpPr>
        <p:spPr>
          <a:xfrm>
            <a:off x="735328" y="3063091"/>
            <a:ext cx="2354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4161C"/>
              </a:buClr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ourierStd" panose="02070409020205020404" pitchFamily="49" charset="0"/>
                <a:cs typeface="Times New Roman" panose="02020603050405020304" pitchFamily="18" charset="0"/>
              </a:rPr>
              <a:t>iA</a:t>
            </a:r>
            <a:r>
              <a:rPr lang="sr-Latn-RS" sz="2400" b="1" dirty="0">
                <a:solidFill>
                  <a:srgbClr val="333333"/>
                </a:solidFill>
                <a:latin typeface="Circular Std Book" panose="020B0604020101020102" pitchFamily="34" charset="0"/>
                <a:ea typeface="Roboto Condensed" pitchFamily="2" charset="0"/>
                <a:cs typeface="Circular Std Book" panose="020B0604020101020102" pitchFamily="34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– integer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AED81E-02E6-4155-9290-9D33CEFE715B}"/>
              </a:ext>
            </a:extLst>
          </p:cNvPr>
          <p:cNvSpPr/>
          <p:nvPr/>
        </p:nvSpPr>
        <p:spPr>
          <a:xfrm>
            <a:off x="744608" y="3448359"/>
            <a:ext cx="2344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4161C"/>
              </a:buClr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ourierStd" panose="02070409020205020404" pitchFamily="49" charset="0"/>
                <a:cs typeface="Times New Roman" panose="02020603050405020304" pitchFamily="18" charset="0"/>
              </a:rPr>
              <a:t>sA</a:t>
            </a:r>
            <a:r>
              <a:rPr lang="en-US" sz="2400" b="1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– string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DC29226-D46C-434C-8130-2D4D669EFD7E}"/>
              </a:ext>
            </a:extLst>
          </p:cNvPr>
          <p:cNvGraphicFramePr>
            <a:graphicFrameLocks noGrp="1"/>
          </p:cNvGraphicFramePr>
          <p:nvPr/>
        </p:nvGraphicFramePr>
        <p:xfrm>
          <a:off x="403856" y="4347020"/>
          <a:ext cx="11704944" cy="30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5120">
                  <a:extLst>
                    <a:ext uri="{9D8B030D-6E8A-4147-A177-3AD203B41FA5}">
                      <a16:colId xmlns:a16="http://schemas.microsoft.com/office/drawing/2014/main" val="187176323"/>
                    </a:ext>
                  </a:extLst>
                </a:gridCol>
                <a:gridCol w="2806000">
                  <a:extLst>
                    <a:ext uri="{9D8B030D-6E8A-4147-A177-3AD203B41FA5}">
                      <a16:colId xmlns:a16="http://schemas.microsoft.com/office/drawing/2014/main" val="4128985073"/>
                    </a:ext>
                  </a:extLst>
                </a:gridCol>
                <a:gridCol w="3026416">
                  <a:extLst>
                    <a:ext uri="{9D8B030D-6E8A-4147-A177-3AD203B41FA5}">
                      <a16:colId xmlns:a16="http://schemas.microsoft.com/office/drawing/2014/main" val="741404237"/>
                    </a:ext>
                  </a:extLst>
                </a:gridCol>
                <a:gridCol w="3467408">
                  <a:extLst>
                    <a:ext uri="{9D8B030D-6E8A-4147-A177-3AD203B41FA5}">
                      <a16:colId xmlns:a16="http://schemas.microsoft.com/office/drawing/2014/main" val="4279765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0" kern="1200" dirty="0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nLA_Xpos&lt;&lt;2&gt;&gt;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nA_XposSave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&lt;&lt;2&gt;&gt;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bA_FirstRapid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&lt;&lt;2&gt;&gt;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bLA_StartOfJob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CourierStd" panose="02070409020205020404" pitchFamily="49" charset="0"/>
                          <a:ea typeface="+mn-ea"/>
                          <a:cs typeface="Times New Roman" panose="02020603050405020304" pitchFamily="18" charset="0"/>
                        </a:rPr>
                        <a:t>&lt;&lt;2&gt;&gt;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856706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362F3A17-7541-4670-BC62-0254899DC424}"/>
              </a:ext>
            </a:extLst>
          </p:cNvPr>
          <p:cNvSpPr/>
          <p:nvPr/>
        </p:nvSpPr>
        <p:spPr>
          <a:xfrm>
            <a:off x="5605696" y="2322291"/>
            <a:ext cx="6022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4161C"/>
              </a:buClr>
            </a:pP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Prefix for user-defined arrays have capital “A" letter next to prefix for variable type.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B8B6BD-230D-45C1-9A5F-D721534D0FED}"/>
              </a:ext>
            </a:extLst>
          </p:cNvPr>
          <p:cNvSpPr/>
          <p:nvPr/>
        </p:nvSpPr>
        <p:spPr>
          <a:xfrm>
            <a:off x="3080320" y="2292555"/>
            <a:ext cx="2525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4161C"/>
              </a:buClr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ourierStd" panose="02070409020205020404" pitchFamily="49" charset="0"/>
                <a:cs typeface="Times New Roman" panose="02020603050405020304" pitchFamily="18" charset="0"/>
              </a:rPr>
              <a:t>nLA</a:t>
            </a:r>
            <a:r>
              <a:rPr lang="en-US" sz="2400" b="1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– numeric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F9FA18-DBA6-49C2-BF68-D32284F4444E}"/>
              </a:ext>
            </a:extLst>
          </p:cNvPr>
          <p:cNvSpPr/>
          <p:nvPr/>
        </p:nvSpPr>
        <p:spPr>
          <a:xfrm>
            <a:off x="3080320" y="2677823"/>
            <a:ext cx="2525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4161C"/>
              </a:buClr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ourierStd" panose="02070409020205020404" pitchFamily="49" charset="0"/>
                <a:cs typeface="Times New Roman" panose="02020603050405020304" pitchFamily="18" charset="0"/>
              </a:rPr>
              <a:t>bLA</a:t>
            </a:r>
            <a:r>
              <a:rPr lang="en-US" sz="2400" b="1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– logical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DAD355-D1EA-41AD-8716-C63C23D30025}"/>
              </a:ext>
            </a:extLst>
          </p:cNvPr>
          <p:cNvSpPr/>
          <p:nvPr/>
        </p:nvSpPr>
        <p:spPr>
          <a:xfrm>
            <a:off x="3080320" y="3063091"/>
            <a:ext cx="2525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4161C"/>
              </a:buClr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ourierStd" panose="02070409020205020404" pitchFamily="49" charset="0"/>
                <a:cs typeface="Times New Roman" panose="02020603050405020304" pitchFamily="18" charset="0"/>
              </a:rPr>
              <a:t>iLA</a:t>
            </a:r>
            <a:r>
              <a:rPr lang="sr-Latn-RS" sz="2400" b="1" dirty="0">
                <a:solidFill>
                  <a:srgbClr val="333333"/>
                </a:solidFill>
                <a:latin typeface="Circular Std Book" panose="020B0604020101020102" pitchFamily="34" charset="0"/>
                <a:ea typeface="Roboto Condensed" pitchFamily="2" charset="0"/>
                <a:cs typeface="Circular Std Book" panose="020B0604020101020102" pitchFamily="34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– integer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EFC127-A990-4F9B-942D-388CB9ACD041}"/>
              </a:ext>
            </a:extLst>
          </p:cNvPr>
          <p:cNvSpPr/>
          <p:nvPr/>
        </p:nvSpPr>
        <p:spPr>
          <a:xfrm>
            <a:off x="3089600" y="3448359"/>
            <a:ext cx="2516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4161C"/>
              </a:buClr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ourierStd" panose="02070409020205020404" pitchFamily="49" charset="0"/>
                <a:cs typeface="Times New Roman" panose="02020603050405020304" pitchFamily="18" charset="0"/>
              </a:rPr>
              <a:t>sLA</a:t>
            </a:r>
            <a:r>
              <a:rPr lang="en-US" sz="2400" b="1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– string</a:t>
            </a:r>
          </a:p>
        </p:txBody>
      </p:sp>
    </p:spTree>
    <p:extLst>
      <p:ext uri="{BB962C8B-B14F-4D97-AF65-F5344CB8AC3E}">
        <p14:creationId xmlns:p14="http://schemas.microsoft.com/office/powerpoint/2010/main" val="12796586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0" grpId="0"/>
      <p:bldP spid="2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B39605-8E7B-4F69-A73F-B7A6065CC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7" y="142815"/>
            <a:ext cx="12189883" cy="482728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Naming user-defined @procedure/routine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158E349-70B6-4668-819E-0FEC81463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6784" y="1318063"/>
            <a:ext cx="8117280" cy="654049"/>
          </a:xfrm>
          <a:prstGeom prst="roundRect">
            <a:avLst/>
          </a:prstGeom>
          <a:solidFill>
            <a:srgbClr val="C000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chemeClr val="bg1"/>
                </a:solidFill>
              </a:rPr>
              <a:t>Add prefix “@</a:t>
            </a:r>
            <a:r>
              <a:rPr lang="en-US" altLang="en-US" sz="3200" dirty="0" err="1">
                <a:solidFill>
                  <a:schemeClr val="bg1"/>
                </a:solidFill>
              </a:rPr>
              <a:t>usr</a:t>
            </a:r>
            <a:r>
              <a:rPr lang="en-US" altLang="en-US" sz="3200" dirty="0">
                <a:solidFill>
                  <a:schemeClr val="bg1"/>
                </a:solidFill>
              </a:rPr>
              <a:t>_” to procedures</a:t>
            </a:r>
            <a:endParaRPr lang="en-GB" altLang="en-US" sz="3200" b="1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2F3A17-7541-4670-BC62-0254899DC424}"/>
              </a:ext>
            </a:extLst>
          </p:cNvPr>
          <p:cNvSpPr/>
          <p:nvPr/>
        </p:nvSpPr>
        <p:spPr>
          <a:xfrm>
            <a:off x="504096" y="2395016"/>
            <a:ext cx="6683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4161C"/>
              </a:buClr>
            </a:pP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Prefix for procedure/routine starts with "@</a:t>
            </a:r>
            <a:r>
              <a:rPr lang="en-US" sz="2400" dirty="0" err="1">
                <a:solidFill>
                  <a:srgbClr val="333333"/>
                </a:solidFill>
                <a:latin typeface="+mj-lt"/>
                <a:ea typeface="Roboto Condensed" pitchFamily="2" charset="0"/>
              </a:rPr>
              <a:t>usr</a:t>
            </a:r>
            <a:r>
              <a:rPr lang="en-US" sz="2400" dirty="0">
                <a:solidFill>
                  <a:srgbClr val="333333"/>
                </a:solidFill>
                <a:latin typeface="+mj-lt"/>
                <a:ea typeface="Roboto Condensed" pitchFamily="2" charset="0"/>
              </a:rPr>
              <a:t>_"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196852-604D-4988-8A0A-05FEE34B25C7}"/>
              </a:ext>
            </a:extLst>
          </p:cNvPr>
          <p:cNvSpPr/>
          <p:nvPr/>
        </p:nvSpPr>
        <p:spPr>
          <a:xfrm>
            <a:off x="487056" y="3326086"/>
            <a:ext cx="11704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  <a:latin typeface="CourierStd" panose="020704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en-US" sz="2400" dirty="0" err="1">
                <a:solidFill>
                  <a:srgbClr val="C00000"/>
                </a:solidFill>
                <a:latin typeface="CourierStd" panose="020704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usr_RapidMove</a:t>
            </a:r>
            <a:endParaRPr lang="en-US" sz="2400" dirty="0">
              <a:solidFill>
                <a:srgbClr val="C00000"/>
              </a:solidFill>
              <a:latin typeface="CourierStd" panose="020704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  <a:latin typeface="CourierStd" panose="020704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en-US" sz="2400" dirty="0" err="1">
                <a:solidFill>
                  <a:srgbClr val="C00000"/>
                </a:solidFill>
                <a:latin typeface="CourierStd" panose="020704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usr_RotatePlane</a:t>
            </a:r>
            <a:r>
              <a:rPr lang="en-US" sz="2400" dirty="0">
                <a:latin typeface="CourierStd" panose="020704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chemeClr val="accent2"/>
                </a:solidFill>
                <a:latin typeface="CourierStd" panose="020704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numeric</a:t>
            </a:r>
            <a:r>
              <a:rPr lang="en-US" sz="2400" dirty="0">
                <a:latin typeface="CourierStd" panose="020704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ourierStd" panose="020704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nL_FirstAngle</a:t>
            </a:r>
            <a:r>
              <a:rPr lang="en-US" sz="2400" dirty="0">
                <a:latin typeface="CourierStd" panose="020704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chemeClr val="accent2"/>
                </a:solidFill>
                <a:latin typeface="CourierStd" panose="020704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numeric</a:t>
            </a:r>
            <a:r>
              <a:rPr lang="en-US" sz="2400" dirty="0">
                <a:latin typeface="CourierStd" panose="020704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ourierStd" panose="020704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nL_SecondAngle</a:t>
            </a:r>
            <a:r>
              <a:rPr lang="en-US" sz="2400" dirty="0">
                <a:latin typeface="CourierStd" panose="020704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CourierStd" panose="020704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0814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  <p:bldP spid="2" grpId="0"/>
    </p:bldLst>
  </p:timing>
</p:sld>
</file>

<file path=ppt/theme/theme1.xml><?xml version="1.0" encoding="utf-8"?>
<a:theme xmlns:a="http://schemas.openxmlformats.org/drawingml/2006/main" name="SolidCAM 2013">
  <a:themeElements>
    <a:clrScheme name="SolidCAM 20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olidCAM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lidCAM_PPT_Master_2013.potx" id="{9F07E9F8-0161-4683-96D6-229E959C516E}" vid="{5BC09D67-9DF8-4FDB-928C-FAF88A7FC82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50110</TotalTime>
  <Words>2007</Words>
  <Application>Microsoft Office PowerPoint</Application>
  <PresentationFormat>Widescreen</PresentationFormat>
  <Paragraphs>302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Calibri Light</vt:lpstr>
      <vt:lpstr>Circular Std Book</vt:lpstr>
      <vt:lpstr>CourierStd</vt:lpstr>
      <vt:lpstr>Roboto</vt:lpstr>
      <vt:lpstr>Roboto Condensed</vt:lpstr>
      <vt:lpstr>Source Code Pro,  Courier New</vt:lpstr>
      <vt:lpstr>Source Sans Pro</vt:lpstr>
      <vt:lpstr>Wingdings</vt:lpstr>
      <vt:lpstr>SolidCAM 2013</vt:lpstr>
      <vt:lpstr>GPP&amp;VMID - Tips and tricks</vt:lpstr>
      <vt:lpstr>Writing standardization of GPP and VMID</vt:lpstr>
      <vt:lpstr>Why we need convention</vt:lpstr>
      <vt:lpstr>Why we need convention</vt:lpstr>
      <vt:lpstr>Add prefix to variable types</vt:lpstr>
      <vt:lpstr>Add prefix to variable types</vt:lpstr>
      <vt:lpstr>Add additional „L“ to local variable types</vt:lpstr>
      <vt:lpstr>Add additional „A“ to arrays</vt:lpstr>
      <vt:lpstr>Add prefix “@usr_” to procedures</vt:lpstr>
      <vt:lpstr>Add prefix “MCO_” to MCO cycles/variables</vt:lpstr>
      <vt:lpstr>Add prefix “VMID_” to VMID variables</vt:lpstr>
      <vt:lpstr>Add prefix “VMID_” to VMID variables</vt:lpstr>
      <vt:lpstr>Where new format should be used</vt:lpstr>
      <vt:lpstr>Avoid calling the procedures more than 3 Levels! </vt:lpstr>
      <vt:lpstr>Use Tabs and Spaces</vt:lpstr>
      <vt:lpstr>PowerPoint Presentation</vt:lpstr>
      <vt:lpstr>Write GPP on English</vt:lpstr>
      <vt:lpstr>Declare the variables in a row with explanation</vt:lpstr>
      <vt:lpstr>Default for Milling VMID</vt:lpstr>
      <vt:lpstr>PowerPoint Presentation</vt:lpstr>
      <vt:lpstr>Implementation of C-axis interpolation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Implementation of coolant options</vt:lpstr>
      <vt:lpstr>PowerPoint Presentation</vt:lpstr>
    </vt:vector>
  </TitlesOfParts>
  <Company>SolidCAM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SolidCAM Solution Presentation</dc:title>
  <dc:creator>Giora</dc:creator>
  <cp:lastModifiedBy>Daniel Djurica</cp:lastModifiedBy>
  <cp:revision>1996</cp:revision>
  <cp:lastPrinted>2018-02-14T06:18:27Z</cp:lastPrinted>
  <dcterms:created xsi:type="dcterms:W3CDTF">2003-02-11T12:49:49Z</dcterms:created>
  <dcterms:modified xsi:type="dcterms:W3CDTF">2020-06-11T08:08:53Z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mailto">
    <vt:lpwstr>gchen@solidcam.com</vt:lpwstr>
  </property>
</Properties>
</file>